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3"/>
    <p:sldId id="257" r:id="rId4"/>
    <p:sldId id="259" r:id="rId5"/>
    <p:sldId id="260" r:id="rId6"/>
    <p:sldId id="261" r:id="rId8"/>
    <p:sldId id="262" r:id="rId9"/>
    <p:sldId id="263" r:id="rId10"/>
    <p:sldId id="264" r:id="rId11"/>
    <p:sldId id="258" r:id="rId12"/>
  </p:sldIdLst>
  <p:sldSz cx="9144000" cy="51435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FF99"/>
    <a:srgbClr val="FF5050"/>
    <a:srgbClr val="FFCCCC"/>
    <a:srgbClr val="FF99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44" d="100"/>
          <a:sy n="144" d="100"/>
        </p:scale>
        <p:origin x="-68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126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2.png"/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TextBox 2"/>
          <p:cNvSpPr txBox="1"/>
          <p:nvPr/>
        </p:nvSpPr>
        <p:spPr>
          <a:xfrm>
            <a:off x="2078038" y="2643188"/>
            <a:ext cx="1833563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R="0" algn="ctr" defTabSz="914400">
              <a:buClrTx/>
              <a:buSzTx/>
              <a:buFontTx/>
              <a:buNone/>
              <a:defRPr/>
            </a:pPr>
            <a:r>
              <a:rPr kumimoji="0" lang="zh-CN" altLang="en-US" sz="3200" b="1" kern="1200" cap="none" spc="0" normalizeH="0" baseline="0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+mn-cs"/>
              </a:rPr>
              <a:t>相遇问题</a:t>
            </a:r>
            <a:endParaRPr kumimoji="0" lang="en-US" altLang="zh-CN" sz="3200" b="1" kern="1200" cap="none" spc="0" normalizeH="0" baseline="0" noProof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4" name="Picture 6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627063"/>
            <a:ext cx="539750" cy="5762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TextBox 12"/>
          <p:cNvSpPr txBox="1"/>
          <p:nvPr/>
        </p:nvSpPr>
        <p:spPr>
          <a:xfrm>
            <a:off x="98425" y="701675"/>
            <a:ext cx="342900" cy="4302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2200" b="1" dirty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2"/>
              </a:rPr>
              <a:t>7</a:t>
            </a:r>
            <a:endParaRPr lang="zh-CN" altLang="en-US" sz="2200" b="1" dirty="0">
              <a:solidFill>
                <a:schemeClr val="tx2"/>
              </a:solidFill>
              <a:latin typeface="Arial" panose="020B0604020202020204" pitchFamily="34" charset="0"/>
              <a:ea typeface="Arial Unicode MS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1488" y="700088"/>
            <a:ext cx="8074025" cy="8302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小明和小芳同时从家出发走向学校</a:t>
            </a:r>
            <a:r>
              <a:rPr lang="zh-CN" altLang="en-US" sz="2400" b="1" dirty="0">
                <a:solidFill>
                  <a:srgbClr val="FF6699"/>
                </a:solidFill>
                <a:latin typeface="楷体_GB2312" pitchFamily="49" charset="-122"/>
                <a:ea typeface="楷体_GB2312" pitchFamily="49" charset="-122"/>
              </a:rPr>
              <a:t>（如图）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，经过</a:t>
            </a:r>
            <a:r>
              <a:rPr lang="en-US" altLang="zh-CN" sz="2400" b="1" dirty="0">
                <a:latin typeface="Arial" panose="020B0604020202020204" pitchFamily="34" charset="0"/>
                <a:ea typeface="楷体_GB2312" pitchFamily="49" charset="-122"/>
              </a:rPr>
              <a:t>4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分钟两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人在校门口相遇。他们两家相距多少米？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3077" name="Picture 18" descr="C:\Users\acer\Desktop\四下 ppt 陆小蓓 (1)\4下\u6\d_p68_1.png"/>
          <p:cNvPicPr>
            <a:picLocks noChangeAspect="1"/>
          </p:cNvPicPr>
          <p:nvPr/>
        </p:nvPicPr>
        <p:blipFill>
          <a:blip r:embed="rId2"/>
          <a:srcRect t="35268" r="1501" b="35748"/>
          <a:stretch>
            <a:fillRect/>
          </a:stretch>
        </p:blipFill>
        <p:spPr>
          <a:xfrm>
            <a:off x="614363" y="2179638"/>
            <a:ext cx="7200900" cy="1511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" name="圆角矩形标注 19"/>
          <p:cNvSpPr/>
          <p:nvPr/>
        </p:nvSpPr>
        <p:spPr>
          <a:xfrm>
            <a:off x="4214813" y="1855788"/>
            <a:ext cx="2295525" cy="360363"/>
          </a:xfrm>
          <a:prstGeom prst="wedgeRoundRectCallout">
            <a:avLst>
              <a:gd name="adj1" fmla="val 30756"/>
              <a:gd name="adj2" fmla="val 72645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我每分钟走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60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米。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sp>
        <p:nvSpPr>
          <p:cNvPr id="21" name="圆角矩形标注 20"/>
          <p:cNvSpPr/>
          <p:nvPr/>
        </p:nvSpPr>
        <p:spPr>
          <a:xfrm>
            <a:off x="1547813" y="1855788"/>
            <a:ext cx="2100263" cy="360363"/>
          </a:xfrm>
          <a:prstGeom prst="wedgeRoundRectCallout">
            <a:avLst>
              <a:gd name="adj1" fmla="val -34882"/>
              <a:gd name="adj2" fmla="val 6519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我每分钟走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70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米。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3080" name="矩形 2"/>
          <p:cNvSpPr/>
          <p:nvPr/>
        </p:nvSpPr>
        <p:spPr>
          <a:xfrm>
            <a:off x="684213" y="3403600"/>
            <a:ext cx="1112837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小明家</a:t>
            </a:r>
            <a:endParaRPr lang="zh-CN" altLang="en-US" sz="1800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3081" name="矩形 22"/>
          <p:cNvSpPr/>
          <p:nvPr/>
        </p:nvSpPr>
        <p:spPr>
          <a:xfrm>
            <a:off x="3862388" y="3403600"/>
            <a:ext cx="803275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学校</a:t>
            </a:r>
            <a:endParaRPr lang="zh-CN" altLang="en-US" sz="2400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82" name="矩形 24"/>
          <p:cNvSpPr/>
          <p:nvPr/>
        </p:nvSpPr>
        <p:spPr>
          <a:xfrm>
            <a:off x="6643688" y="3403600"/>
            <a:ext cx="1112837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小芳家</a:t>
            </a:r>
            <a:endParaRPr lang="zh-CN" altLang="en-US" sz="2400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0" grpId="0" animBg="1"/>
      <p:bldP spid="21" grpId="0" animBg="1"/>
      <p:bldP spid="3080" grpId="0"/>
      <p:bldP spid="3081" grpId="0"/>
      <p:bldP spid="30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Picture 12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8560"/>
          <a:stretch>
            <a:fillRect/>
          </a:stretch>
        </p:blipFill>
        <p:spPr>
          <a:xfrm>
            <a:off x="684213" y="627063"/>
            <a:ext cx="7318375" cy="36115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99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627063"/>
            <a:ext cx="539750" cy="5762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0" name="TextBox 8"/>
          <p:cNvSpPr txBox="1"/>
          <p:nvPr/>
        </p:nvSpPr>
        <p:spPr>
          <a:xfrm>
            <a:off x="93663" y="700088"/>
            <a:ext cx="342900" cy="4302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2200" b="1" dirty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2"/>
              </a:rPr>
              <a:t>7</a:t>
            </a:r>
            <a:endParaRPr lang="zh-CN" altLang="en-US" sz="2200" b="1" dirty="0">
              <a:solidFill>
                <a:schemeClr val="tx2"/>
              </a:solidFill>
              <a:latin typeface="Arial" panose="020B0604020202020204" pitchFamily="34" charset="0"/>
              <a:ea typeface="Arial Unicode MS" pitchFamily="34" charset="-122"/>
            </a:endParaRPr>
          </a:p>
        </p:txBody>
      </p:sp>
      <p:sp>
        <p:nvSpPr>
          <p:cNvPr id="4101" name="矩形 2"/>
          <p:cNvSpPr/>
          <p:nvPr/>
        </p:nvSpPr>
        <p:spPr>
          <a:xfrm>
            <a:off x="900113" y="714375"/>
            <a:ext cx="69850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你能用画图或列表的方法整理题目的条件和问题吗？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6" name="圆角矩形标注 15"/>
          <p:cNvSpPr/>
          <p:nvPr/>
        </p:nvSpPr>
        <p:spPr>
          <a:xfrm>
            <a:off x="1582738" y="1203325"/>
            <a:ext cx="1620838" cy="360363"/>
          </a:xfrm>
          <a:prstGeom prst="wedgeRoundRectCallout">
            <a:avLst>
              <a:gd name="adj1" fmla="val -62266"/>
              <a:gd name="adj2" fmla="val 26725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我画图整理。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楷体_GB2312" pitchFamily="49" charset="-122"/>
              <a:cs typeface="Arial" panose="020B0604020202020204" pitchFamily="34" charset="0"/>
            </a:endParaRPr>
          </a:p>
        </p:txBody>
      </p:sp>
      <p:pic>
        <p:nvPicPr>
          <p:cNvPr id="4103" name="Picture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6463" y="1203325"/>
            <a:ext cx="582612" cy="647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4" name="Picture 1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03350" y="1390650"/>
            <a:ext cx="5653088" cy="10429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矩形 3"/>
          <p:cNvSpPr/>
          <p:nvPr/>
        </p:nvSpPr>
        <p:spPr>
          <a:xfrm>
            <a:off x="827088" y="1130300"/>
            <a:ext cx="6985000" cy="1303338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圆角矩形标注 20"/>
          <p:cNvSpPr/>
          <p:nvPr/>
        </p:nvSpPr>
        <p:spPr>
          <a:xfrm>
            <a:off x="1585913" y="2595563"/>
            <a:ext cx="1617663" cy="360363"/>
          </a:xfrm>
          <a:prstGeom prst="wedgeRoundRectCallout">
            <a:avLst>
              <a:gd name="adj1" fmla="val -55631"/>
              <a:gd name="adj2" fmla="val 814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我列表整理。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pic>
        <p:nvPicPr>
          <p:cNvPr id="4107" name="Picture 3"/>
          <p:cNvPicPr>
            <a:picLocks noChangeAspect="1"/>
          </p:cNvPicPr>
          <p:nvPr/>
        </p:nvPicPr>
        <p:blipFill>
          <a:blip r:embed="rId5">
            <a:clrChange>
              <a:clrFrom>
                <a:srgbClr val="FDE5F3"/>
              </a:clrFrom>
              <a:clrTo>
                <a:srgbClr val="FDE5F3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35038" y="2595563"/>
            <a:ext cx="527050" cy="682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" name="矩形 23"/>
          <p:cNvSpPr/>
          <p:nvPr/>
        </p:nvSpPr>
        <p:spPr>
          <a:xfrm>
            <a:off x="827088" y="2433638"/>
            <a:ext cx="6985000" cy="1506538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585913" y="3000375"/>
          <a:ext cx="5900738" cy="854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6529"/>
                <a:gridCol w="2230448"/>
                <a:gridCol w="1313760"/>
              </a:tblGrid>
              <a:tr h="42703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Arial" panose="020B0604020202020204" pitchFamily="34" charset="0"/>
                        </a:rPr>
                        <a:t>小明从家到学校</a:t>
                      </a:r>
                      <a:endParaRPr lang="zh-CN" altLang="en-US" sz="2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楷体_GB2312" pitchFamily="49" charset="-122"/>
                        <a:cs typeface="Arial" panose="020B0604020202020204" pitchFamily="34" charset="0"/>
                      </a:endParaRPr>
                    </a:p>
                  </a:txBody>
                  <a:tcPr marL="91433" marR="91433" marT="45754" marB="45754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Arial" panose="020B0604020202020204" pitchFamily="34" charset="0"/>
                        </a:rPr>
                        <a:t>每分走</a:t>
                      </a:r>
                      <a:r>
                        <a:rPr lang="en-US" altLang="zh-CN" sz="2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Arial" panose="020B0604020202020204" pitchFamily="34" charset="0"/>
                        </a:rPr>
                        <a:t>70</a:t>
                      </a:r>
                      <a:r>
                        <a:rPr lang="zh-CN" altLang="en-US" sz="2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Arial" panose="020B0604020202020204" pitchFamily="34" charset="0"/>
                        </a:rPr>
                        <a:t>米</a:t>
                      </a:r>
                      <a:endParaRPr lang="zh-CN" altLang="en-US" sz="2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楷体_GB2312" pitchFamily="49" charset="-122"/>
                        <a:cs typeface="Arial" panose="020B0604020202020204" pitchFamily="34" charset="0"/>
                      </a:endParaRPr>
                    </a:p>
                  </a:txBody>
                  <a:tcPr marL="91433" marR="91433" marT="45754" marB="45754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Arial" panose="020B0604020202020204" pitchFamily="34" charset="0"/>
                        </a:rPr>
                        <a:t>走了</a:t>
                      </a:r>
                      <a:r>
                        <a:rPr lang="en-US" altLang="zh-CN" sz="2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Arial" panose="020B0604020202020204" pitchFamily="34" charset="0"/>
                        </a:rPr>
                        <a:t>4</a:t>
                      </a:r>
                      <a:r>
                        <a:rPr lang="zh-CN" altLang="en-US" sz="2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Arial" panose="020B0604020202020204" pitchFamily="34" charset="0"/>
                        </a:rPr>
                        <a:t>分</a:t>
                      </a:r>
                      <a:endParaRPr lang="zh-CN" altLang="en-US" sz="2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楷体_GB2312" pitchFamily="49" charset="-122"/>
                        <a:cs typeface="Arial" panose="020B0604020202020204" pitchFamily="34" charset="0"/>
                      </a:endParaRPr>
                    </a:p>
                  </a:txBody>
                  <a:tcPr marL="91433" marR="91433" marT="45754" marB="45754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Arial" panose="020B0604020202020204" pitchFamily="34" charset="0"/>
                        </a:rPr>
                        <a:t>小芳从家到学校</a:t>
                      </a:r>
                      <a:endParaRPr lang="zh-CN" altLang="en-US" sz="2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楷体_GB2312" pitchFamily="49" charset="-122"/>
                        <a:cs typeface="Arial" panose="020B0604020202020204" pitchFamily="34" charset="0"/>
                      </a:endParaRPr>
                    </a:p>
                  </a:txBody>
                  <a:tcPr marL="91433" marR="91433" marT="45754" marB="45754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Arial" panose="020B0604020202020204" pitchFamily="34" charset="0"/>
                        </a:rPr>
                        <a:t>每分走</a:t>
                      </a:r>
                      <a:r>
                        <a:rPr lang="en-US" altLang="zh-CN" sz="2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Arial" panose="020B0604020202020204" pitchFamily="34" charset="0"/>
                        </a:rPr>
                        <a:t>60</a:t>
                      </a:r>
                      <a:r>
                        <a:rPr lang="zh-CN" altLang="en-US" sz="2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Arial" panose="020B0604020202020204" pitchFamily="34" charset="0"/>
                        </a:rPr>
                        <a:t>米</a:t>
                      </a:r>
                      <a:endParaRPr lang="zh-CN" altLang="en-US" sz="2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楷体_GB2312" pitchFamily="49" charset="-122"/>
                        <a:cs typeface="Arial" panose="020B0604020202020204" pitchFamily="34" charset="0"/>
                      </a:endParaRPr>
                    </a:p>
                  </a:txBody>
                  <a:tcPr marL="91433" marR="91433" marT="45754" marB="45754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Arial" panose="020B0604020202020204" pitchFamily="34" charset="0"/>
                        </a:rPr>
                        <a:t>走了</a:t>
                      </a:r>
                      <a:r>
                        <a:rPr lang="en-US" altLang="zh-CN" sz="2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Arial" panose="020B0604020202020204" pitchFamily="34" charset="0"/>
                        </a:rPr>
                        <a:t>4</a:t>
                      </a:r>
                      <a:r>
                        <a:rPr lang="zh-CN" altLang="en-US" sz="2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Arial" panose="020B0604020202020204" pitchFamily="34" charset="0"/>
                        </a:rPr>
                        <a:t>分</a:t>
                      </a:r>
                      <a:endParaRPr lang="zh-CN" altLang="en-US" sz="2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楷体_GB2312" pitchFamily="49" charset="-122"/>
                        <a:cs typeface="Arial" panose="020B0604020202020204" pitchFamily="34" charset="0"/>
                      </a:endParaRPr>
                    </a:p>
                  </a:txBody>
                  <a:tcPr marL="91433" marR="91433" marT="45754" marB="45754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16" grpId="0" animBg="1"/>
      <p:bldP spid="4" grpId="0" animBg="1"/>
      <p:bldP spid="21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" name="矩形 17"/>
          <p:cNvSpPr/>
          <p:nvPr/>
        </p:nvSpPr>
        <p:spPr>
          <a:xfrm>
            <a:off x="4500563" y="1492250"/>
            <a:ext cx="3644900" cy="1957388"/>
          </a:xfrm>
          <a:prstGeom prst="rect">
            <a:avLst/>
          </a:prstGeom>
          <a:solidFill>
            <a:srgbClr val="FFFF9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123" name="Picture 12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8560"/>
          <a:stretch>
            <a:fillRect/>
          </a:stretch>
        </p:blipFill>
        <p:spPr>
          <a:xfrm>
            <a:off x="539750" y="714375"/>
            <a:ext cx="7920038" cy="31527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" name="矩形 15"/>
          <p:cNvSpPr/>
          <p:nvPr/>
        </p:nvSpPr>
        <p:spPr>
          <a:xfrm>
            <a:off x="854075" y="1492250"/>
            <a:ext cx="3646488" cy="1957388"/>
          </a:xfrm>
          <a:prstGeom prst="rect">
            <a:avLst/>
          </a:prstGeom>
          <a:solidFill>
            <a:srgbClr val="FFFF9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125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627063"/>
            <a:ext cx="539750" cy="5762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6" name="TextBox 8"/>
          <p:cNvSpPr txBox="1"/>
          <p:nvPr/>
        </p:nvSpPr>
        <p:spPr>
          <a:xfrm>
            <a:off x="93663" y="700088"/>
            <a:ext cx="342900" cy="4302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2200" b="1" dirty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2"/>
              </a:rPr>
              <a:t>7</a:t>
            </a:r>
            <a:endParaRPr lang="zh-CN" altLang="en-US" sz="2200" b="1" dirty="0">
              <a:solidFill>
                <a:schemeClr val="tx2"/>
              </a:solidFill>
              <a:latin typeface="Arial" panose="020B0604020202020204" pitchFamily="34" charset="0"/>
              <a:ea typeface="Arial Unicode MS" pitchFamily="34" charset="-122"/>
            </a:endParaRPr>
          </a:p>
        </p:txBody>
      </p:sp>
      <p:sp>
        <p:nvSpPr>
          <p:cNvPr id="5127" name="矩形 1"/>
          <p:cNvSpPr/>
          <p:nvPr/>
        </p:nvSpPr>
        <p:spPr>
          <a:xfrm>
            <a:off x="684213" y="877888"/>
            <a:ext cx="76327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你能根据整理的结果，分析数量关系，确定先算什么吗？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2" name="圆角矩形标注 11"/>
          <p:cNvSpPr/>
          <p:nvPr/>
        </p:nvSpPr>
        <p:spPr>
          <a:xfrm>
            <a:off x="4586288" y="1690688"/>
            <a:ext cx="3128963" cy="1008063"/>
          </a:xfrm>
          <a:prstGeom prst="wedgeRoundRectCallout">
            <a:avLst>
              <a:gd name="adj1" fmla="val 40697"/>
              <a:gd name="adj2" fmla="val 64770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两人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4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分钟一共走的路程，就是两家相距的路程，可以先算出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……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pic>
        <p:nvPicPr>
          <p:cNvPr id="5129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DE5F3"/>
              </a:clrFrom>
              <a:clrTo>
                <a:srgbClr val="FDE5F3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51725" y="2662238"/>
            <a:ext cx="527050" cy="682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圆角矩形标注 14"/>
          <p:cNvSpPr/>
          <p:nvPr/>
        </p:nvSpPr>
        <p:spPr>
          <a:xfrm>
            <a:off x="1258888" y="1563688"/>
            <a:ext cx="3160713" cy="1331913"/>
          </a:xfrm>
          <a:prstGeom prst="wedgeRoundRectCallout">
            <a:avLst>
              <a:gd name="adj1" fmla="val -30131"/>
              <a:gd name="adj2" fmla="val 60223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小明走的路程加上小芳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走的路程就是他们两家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相距的路程，可以先分别算出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……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pic>
        <p:nvPicPr>
          <p:cNvPr id="14" name="Picture 14" descr="E:\四下 ppt 陆小蓓\4下\u1\番茄-1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8397" t="28000" r="33304" b="30000"/>
          <a:stretch>
            <a:fillRect/>
          </a:stretch>
        </p:blipFill>
        <p:spPr>
          <a:xfrm>
            <a:off x="854075" y="2692400"/>
            <a:ext cx="920750" cy="7191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6" grpId="0" animBg="1"/>
      <p:bldP spid="5127" grpId="0"/>
      <p:bldP spid="12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Picture 6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627063"/>
            <a:ext cx="539750" cy="5762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7" name="TextBox 8"/>
          <p:cNvSpPr txBox="1"/>
          <p:nvPr/>
        </p:nvSpPr>
        <p:spPr>
          <a:xfrm>
            <a:off x="93663" y="700088"/>
            <a:ext cx="342900" cy="4302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2200" b="1" dirty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2"/>
              </a:rPr>
              <a:t>7</a:t>
            </a:r>
            <a:endParaRPr lang="zh-CN" altLang="en-US" sz="2200" b="1" dirty="0">
              <a:solidFill>
                <a:schemeClr val="tx2"/>
              </a:solidFill>
              <a:latin typeface="Arial" panose="020B0604020202020204" pitchFamily="34" charset="0"/>
              <a:ea typeface="Arial Unicode MS" pitchFamily="34" charset="-122"/>
            </a:endParaRPr>
          </a:p>
        </p:txBody>
      </p:sp>
      <p:pic>
        <p:nvPicPr>
          <p:cNvPr id="6148" name="Picture 1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8560"/>
          <a:stretch>
            <a:fillRect/>
          </a:stretch>
        </p:blipFill>
        <p:spPr>
          <a:xfrm>
            <a:off x="539750" y="714375"/>
            <a:ext cx="7920038" cy="31527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9" name="矩形 2"/>
          <p:cNvSpPr/>
          <p:nvPr/>
        </p:nvSpPr>
        <p:spPr>
          <a:xfrm>
            <a:off x="755650" y="842963"/>
            <a:ext cx="7488238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先用不同的方法解答，再想一想两种解法有什么联系。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76288" y="1419225"/>
            <a:ext cx="7467600" cy="2089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151" name="矩形 4"/>
          <p:cNvSpPr/>
          <p:nvPr/>
        </p:nvSpPr>
        <p:spPr>
          <a:xfrm>
            <a:off x="776288" y="1431925"/>
            <a:ext cx="1878012" cy="4302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200" b="1" dirty="0">
                <a:latin typeface="楷体_GB2312" pitchFamily="49" charset="-122"/>
                <a:ea typeface="楷体_GB2312" pitchFamily="49" charset="-122"/>
              </a:rPr>
              <a:t>第一种解法：</a:t>
            </a:r>
            <a:endParaRPr lang="zh-CN" altLang="en-US" sz="22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152" name="矩形 23"/>
          <p:cNvSpPr/>
          <p:nvPr/>
        </p:nvSpPr>
        <p:spPr>
          <a:xfrm>
            <a:off x="5076825" y="1416050"/>
            <a:ext cx="1885950" cy="4318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200" b="1" dirty="0">
                <a:latin typeface="楷体_GB2312" pitchFamily="49" charset="-122"/>
                <a:ea typeface="楷体_GB2312" pitchFamily="49" charset="-122"/>
              </a:rPr>
              <a:t>第二种解法：</a:t>
            </a:r>
            <a:endParaRPr lang="zh-CN" altLang="en-US" sz="22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153" name="矩形 24"/>
          <p:cNvSpPr/>
          <p:nvPr/>
        </p:nvSpPr>
        <p:spPr>
          <a:xfrm>
            <a:off x="4140200" y="3005138"/>
            <a:ext cx="3592513" cy="4302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200" b="1" dirty="0">
                <a:latin typeface="楷体_GB2312" pitchFamily="49" charset="-122"/>
                <a:ea typeface="楷体_GB2312" pitchFamily="49" charset="-122"/>
              </a:rPr>
              <a:t>答：他们两家相距    米。</a:t>
            </a:r>
            <a:endParaRPr lang="zh-CN" altLang="en-US" sz="22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154" name="矩形 25"/>
          <p:cNvSpPr/>
          <p:nvPr/>
        </p:nvSpPr>
        <p:spPr>
          <a:xfrm>
            <a:off x="1042988" y="1873250"/>
            <a:ext cx="2065337" cy="11080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200" b="1" dirty="0">
                <a:latin typeface="Arial" panose="020B0604020202020204" pitchFamily="34" charset="0"/>
                <a:ea typeface="楷体_GB2312" pitchFamily="49" charset="-122"/>
              </a:rPr>
              <a:t> （</a:t>
            </a:r>
            <a:r>
              <a:rPr lang="en-US" altLang="zh-CN" sz="2200" b="1" dirty="0">
                <a:latin typeface="Arial" panose="020B0604020202020204" pitchFamily="34" charset="0"/>
                <a:ea typeface="楷体_GB2312" pitchFamily="49" charset="-122"/>
              </a:rPr>
              <a:t>70+60</a:t>
            </a:r>
            <a:r>
              <a:rPr lang="zh-CN" altLang="en-US" sz="2200" b="1" dirty="0">
                <a:latin typeface="Arial" panose="020B0604020202020204" pitchFamily="34" charset="0"/>
                <a:ea typeface="楷体_GB2312" pitchFamily="49" charset="-122"/>
              </a:rPr>
              <a:t>）</a:t>
            </a:r>
            <a:r>
              <a:rPr lang="en-US" altLang="zh-CN" sz="2200" b="1" dirty="0">
                <a:latin typeface="Arial" panose="020B0604020202020204" pitchFamily="34" charset="0"/>
                <a:ea typeface="楷体_GB2312" pitchFamily="49" charset="-122"/>
              </a:rPr>
              <a:t>×4</a:t>
            </a:r>
            <a:endParaRPr lang="en-US" altLang="zh-CN" sz="2200" b="1" dirty="0">
              <a:latin typeface="Arial" panose="020B0604020202020204" pitchFamily="34" charset="0"/>
              <a:ea typeface="楷体_GB2312" pitchFamily="49" charset="-122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2200" b="1" dirty="0">
                <a:latin typeface="Arial" panose="020B0604020202020204" pitchFamily="34" charset="0"/>
                <a:ea typeface="楷体_GB2312" pitchFamily="49" charset="-122"/>
              </a:rPr>
              <a:t>= 130×4</a:t>
            </a:r>
            <a:endParaRPr lang="en-US" altLang="zh-CN" sz="2200" b="1" dirty="0">
              <a:latin typeface="Arial" panose="020B0604020202020204" pitchFamily="34" charset="0"/>
              <a:ea typeface="楷体_GB2312" pitchFamily="49" charset="-122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2200" b="1" dirty="0">
                <a:latin typeface="Arial" panose="020B0604020202020204" pitchFamily="34" charset="0"/>
                <a:ea typeface="楷体_GB2312" pitchFamily="49" charset="-122"/>
              </a:rPr>
              <a:t>= 520</a:t>
            </a:r>
            <a:r>
              <a:rPr lang="zh-CN" altLang="en-US" sz="2200" b="1" dirty="0">
                <a:latin typeface="Arial" panose="020B0604020202020204" pitchFamily="34" charset="0"/>
                <a:ea typeface="楷体_GB2312" pitchFamily="49" charset="-122"/>
              </a:rPr>
              <a:t>（米）</a:t>
            </a:r>
            <a:endParaRPr lang="zh-CN" altLang="en-US" sz="2200" b="1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6155" name="矩形 26"/>
          <p:cNvSpPr/>
          <p:nvPr/>
        </p:nvSpPr>
        <p:spPr>
          <a:xfrm>
            <a:off x="4986338" y="1847850"/>
            <a:ext cx="2135187" cy="11064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200" b="1" dirty="0">
                <a:latin typeface="Arial" panose="020B0604020202020204" pitchFamily="34" charset="0"/>
                <a:ea typeface="楷体_GB2312" pitchFamily="49" charset="-122"/>
              </a:rPr>
              <a:t>   </a:t>
            </a:r>
            <a:r>
              <a:rPr lang="en-US" altLang="zh-CN" sz="2200" b="1" dirty="0">
                <a:latin typeface="Arial" panose="020B0604020202020204" pitchFamily="34" charset="0"/>
                <a:ea typeface="楷体_GB2312" pitchFamily="49" charset="-122"/>
              </a:rPr>
              <a:t>70×4+60×4</a:t>
            </a:r>
            <a:endParaRPr lang="en-US" altLang="zh-CN" sz="2200" b="1" dirty="0">
              <a:latin typeface="Arial" panose="020B0604020202020204" pitchFamily="34" charset="0"/>
              <a:ea typeface="楷体_GB2312" pitchFamily="49" charset="-122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2200" b="1" dirty="0">
                <a:latin typeface="Arial" panose="020B0604020202020204" pitchFamily="34" charset="0"/>
                <a:ea typeface="楷体_GB2312" pitchFamily="49" charset="-122"/>
              </a:rPr>
              <a:t>= 280+240</a:t>
            </a:r>
            <a:endParaRPr lang="en-US" altLang="zh-CN" sz="2200" b="1" dirty="0">
              <a:latin typeface="Arial" panose="020B0604020202020204" pitchFamily="34" charset="0"/>
              <a:ea typeface="楷体_GB2312" pitchFamily="49" charset="-122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2200" b="1" dirty="0">
                <a:latin typeface="Arial" panose="020B0604020202020204" pitchFamily="34" charset="0"/>
                <a:ea typeface="楷体_GB2312" pitchFamily="49" charset="-122"/>
              </a:rPr>
              <a:t>= 520</a:t>
            </a:r>
            <a:r>
              <a:rPr lang="zh-CN" altLang="en-US" sz="2200" b="1" dirty="0">
                <a:latin typeface="Arial" panose="020B0604020202020204" pitchFamily="34" charset="0"/>
                <a:ea typeface="楷体_GB2312" pitchFamily="49" charset="-122"/>
              </a:rPr>
              <a:t>（米）</a:t>
            </a:r>
            <a:endParaRPr lang="zh-CN" altLang="en-US" sz="2200" b="1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6443663" y="3363913"/>
            <a:ext cx="649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7" name="矩形 7"/>
          <p:cNvSpPr/>
          <p:nvPr/>
        </p:nvSpPr>
        <p:spPr>
          <a:xfrm>
            <a:off x="6367463" y="3005138"/>
            <a:ext cx="735012" cy="4302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2200" b="1" dirty="0">
                <a:solidFill>
                  <a:srgbClr val="000000"/>
                </a:solidFill>
                <a:latin typeface="Arial" panose="020B0604020202020204" pitchFamily="34" charset="0"/>
                <a:ea typeface="楷体_GB2312" pitchFamily="49" charset="-122"/>
              </a:rPr>
              <a:t> 520</a:t>
            </a:r>
            <a:endParaRPr lang="zh-CN" altLang="en-US" sz="1800" dirty="0">
              <a:latin typeface="Arial" panose="020B0604020202020204" pitchFamily="34" charset="0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4" grpId="0" animBg="1"/>
      <p:bldP spid="6151" grpId="0"/>
      <p:bldP spid="6152" grpId="0"/>
      <p:bldP spid="6153" grpId="0"/>
      <p:bldP spid="6154" grpId="0"/>
      <p:bldP spid="6155" grpId="0"/>
      <p:bldP spid="61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Picture 6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627063"/>
            <a:ext cx="539750" cy="5762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1" name="TextBox 8"/>
          <p:cNvSpPr txBox="1"/>
          <p:nvPr/>
        </p:nvSpPr>
        <p:spPr>
          <a:xfrm>
            <a:off x="93663" y="700088"/>
            <a:ext cx="342900" cy="4302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2200" b="1" dirty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2"/>
              </a:rPr>
              <a:t>7</a:t>
            </a:r>
            <a:endParaRPr lang="zh-CN" altLang="en-US" sz="2200" b="1" dirty="0">
              <a:solidFill>
                <a:schemeClr val="tx2"/>
              </a:solidFill>
              <a:latin typeface="Arial" panose="020B0604020202020204" pitchFamily="34" charset="0"/>
              <a:ea typeface="Arial Unicode MS" pitchFamily="34" charset="-122"/>
            </a:endParaRPr>
          </a:p>
        </p:txBody>
      </p:sp>
      <p:pic>
        <p:nvPicPr>
          <p:cNvPr id="7172" name="Picture 1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8560"/>
          <a:stretch>
            <a:fillRect/>
          </a:stretch>
        </p:blipFill>
        <p:spPr>
          <a:xfrm>
            <a:off x="539750" y="714375"/>
            <a:ext cx="7920038" cy="31527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3" name="矩形 1"/>
          <p:cNvSpPr/>
          <p:nvPr/>
        </p:nvSpPr>
        <p:spPr>
          <a:xfrm>
            <a:off x="827088" y="900113"/>
            <a:ext cx="5570537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回顾解决问题的过程，你有什么体会？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254375" y="1660525"/>
            <a:ext cx="2508250" cy="19192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762625" y="1663700"/>
            <a:ext cx="2222500" cy="19161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976313" y="1658938"/>
            <a:ext cx="2278063" cy="1920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圆角矩形标注 20"/>
          <p:cNvSpPr/>
          <p:nvPr/>
        </p:nvSpPr>
        <p:spPr>
          <a:xfrm>
            <a:off x="1179513" y="1739900"/>
            <a:ext cx="1871663" cy="1019175"/>
          </a:xfrm>
          <a:prstGeom prst="wedgeRoundRectCallout">
            <a:avLst>
              <a:gd name="adj1" fmla="val -22697"/>
              <a:gd name="adj2" fmla="val 60535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画图和列表都可以帮助我们理解题意。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22" name="圆角矩形标注 21"/>
          <p:cNvSpPr/>
          <p:nvPr/>
        </p:nvSpPr>
        <p:spPr>
          <a:xfrm>
            <a:off x="5845175" y="1851025"/>
            <a:ext cx="2062163" cy="768350"/>
          </a:xfrm>
          <a:prstGeom prst="wedgeRoundRectCallout">
            <a:avLst>
              <a:gd name="adj1" fmla="val 37163"/>
              <a:gd name="adj2" fmla="val 67176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要注意寻找不同解法之间的联系。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楷体_GB2312" pitchFamily="49" charset="-122"/>
              <a:cs typeface="Arial" panose="020B0604020202020204" pitchFamily="34" charset="0"/>
            </a:endParaRPr>
          </a:p>
        </p:txBody>
      </p:sp>
      <p:pic>
        <p:nvPicPr>
          <p:cNvPr id="23" name="Picture 14" descr="E:\四下 ppt 陆小蓓\4下\u1\番茄-1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8397" t="28000" r="33304" b="30000"/>
          <a:stretch>
            <a:fillRect/>
          </a:stretch>
        </p:blipFill>
        <p:spPr>
          <a:xfrm>
            <a:off x="3244850" y="2824163"/>
            <a:ext cx="920750" cy="7191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" name="Picture 15" descr="E:\四下 ppt 陆小蓓\4下\u1\萝卜-1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4969" t="27998" r="35059" b="27669"/>
          <a:stretch>
            <a:fillRect/>
          </a:stretch>
        </p:blipFill>
        <p:spPr>
          <a:xfrm>
            <a:off x="955675" y="2786063"/>
            <a:ext cx="750888" cy="793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" name="圆角矩形标注 24"/>
          <p:cNvSpPr/>
          <p:nvPr/>
        </p:nvSpPr>
        <p:spPr bwMode="auto">
          <a:xfrm>
            <a:off x="3332163" y="1778000"/>
            <a:ext cx="2335213" cy="1008063"/>
          </a:xfrm>
          <a:prstGeom prst="wedgeRoundRectCallout">
            <a:avLst>
              <a:gd name="adj1" fmla="val -21442"/>
              <a:gd name="adj2" fmla="val 67720"/>
              <a:gd name="adj3" fmla="val 16667"/>
            </a:avLst>
          </a:prstGeom>
          <a:solidFill>
            <a:srgbClr val="FFFF99"/>
          </a:solidFill>
          <a:ln>
            <a:solidFill>
              <a:srgbClr val="FFC0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线段图可以帮助我们找到不同的解题方法。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pic>
        <p:nvPicPr>
          <p:cNvPr id="7182" name="Picture 3"/>
          <p:cNvPicPr>
            <a:picLocks noChangeAspect="1"/>
          </p:cNvPicPr>
          <p:nvPr/>
        </p:nvPicPr>
        <p:blipFill>
          <a:blip r:embed="rId5">
            <a:clrChange>
              <a:clrFrom>
                <a:srgbClr val="FDE5F3"/>
              </a:clrFrom>
              <a:clrTo>
                <a:srgbClr val="FDE5F3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80288" y="2894013"/>
            <a:ext cx="527050" cy="6826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Picture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627063"/>
            <a:ext cx="1295400" cy="3603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79388" y="987425"/>
            <a:ext cx="8208962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    张小华和赵丽同时从同一地点出发，张小华向东走，速度是</a:t>
            </a:r>
            <a:r>
              <a:rPr lang="en-US" altLang="zh-CN" sz="2400" b="1" dirty="0">
                <a:latin typeface="Arial" panose="020B0604020202020204" pitchFamily="34" charset="0"/>
                <a:ea typeface="楷体_GB2312" pitchFamily="49" charset="-122"/>
              </a:rPr>
              <a:t>60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米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分；赵丽向西走，速度</a:t>
            </a:r>
            <a:r>
              <a:rPr lang="zh-CN" altLang="en-US" sz="2400" b="1" dirty="0">
                <a:latin typeface="Arial" panose="020B0604020202020204" pitchFamily="34" charset="0"/>
                <a:ea typeface="楷体_GB2312" pitchFamily="49" charset="-122"/>
              </a:rPr>
              <a:t>是</a:t>
            </a:r>
            <a:r>
              <a:rPr lang="en-US" altLang="zh-CN" sz="2400" b="1" dirty="0">
                <a:latin typeface="Arial" panose="020B0604020202020204" pitchFamily="34" charset="0"/>
                <a:ea typeface="楷体_GB2312" pitchFamily="49" charset="-122"/>
              </a:rPr>
              <a:t>55</a:t>
            </a:r>
            <a:r>
              <a:rPr lang="zh-CN" altLang="en-US" sz="2400" b="1" dirty="0">
                <a:latin typeface="Arial" panose="020B0604020202020204" pitchFamily="34" charset="0"/>
                <a:ea typeface="楷体_GB2312" pitchFamily="49" charset="-122"/>
              </a:rPr>
              <a:t>米</a:t>
            </a:r>
            <a:r>
              <a:rPr lang="en-US" altLang="zh-CN" sz="2400" b="1" dirty="0">
                <a:latin typeface="Arial" panose="020B0604020202020204" pitchFamily="34" charset="0"/>
                <a:ea typeface="楷体_GB2312" pitchFamily="49" charset="-122"/>
              </a:rPr>
              <a:t>/</a:t>
            </a:r>
            <a:r>
              <a:rPr lang="zh-CN" altLang="en-US" sz="2400" b="1" dirty="0">
                <a:latin typeface="Arial" panose="020B0604020202020204" pitchFamily="34" charset="0"/>
                <a:ea typeface="楷体_GB2312" pitchFamily="49" charset="-122"/>
              </a:rPr>
              <a:t>分。经过</a:t>
            </a:r>
            <a:r>
              <a:rPr lang="en-US" altLang="zh-CN" sz="2400" b="1" dirty="0">
                <a:latin typeface="Arial" panose="020B0604020202020204" pitchFamily="34" charset="0"/>
                <a:ea typeface="楷体_GB2312" pitchFamily="49" charset="-122"/>
              </a:rPr>
              <a:t>3</a:t>
            </a:r>
            <a:r>
              <a:rPr lang="zh-CN" altLang="en-US" sz="2400" b="1" dirty="0">
                <a:latin typeface="Arial" panose="020B0604020202020204" pitchFamily="34" charset="0"/>
                <a:ea typeface="楷体_GB2312" pitchFamily="49" charset="-122"/>
              </a:rPr>
              <a:t>分钟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，两人相距多少米？</a:t>
            </a:r>
            <a:r>
              <a:rPr lang="zh-CN" altLang="en-US" sz="2400" b="1" dirty="0">
                <a:solidFill>
                  <a:srgbClr val="FF6699"/>
                </a:solidFill>
                <a:latin typeface="楷体_GB2312" pitchFamily="49" charset="-122"/>
                <a:ea typeface="楷体_GB2312" pitchFamily="49" charset="-122"/>
              </a:rPr>
              <a:t>（先画图整理，再解答）</a:t>
            </a:r>
            <a:endParaRPr lang="zh-CN" altLang="en-US" sz="2400" b="1" dirty="0">
              <a:solidFill>
                <a:srgbClr val="FF6699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3779838" y="2932113"/>
            <a:ext cx="71438" cy="71438"/>
          </a:xfrm>
          <a:prstGeom prst="ellips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197" name="TextBox 2"/>
          <p:cNvSpPr txBox="1"/>
          <p:nvPr/>
        </p:nvSpPr>
        <p:spPr>
          <a:xfrm>
            <a:off x="3333750" y="3011488"/>
            <a:ext cx="1030288" cy="4318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200" b="1" dirty="0">
                <a:latin typeface="楷体_GB2312" pitchFamily="49" charset="-122"/>
                <a:ea typeface="楷体_GB2312" pitchFamily="49" charset="-122"/>
              </a:rPr>
              <a:t>出发地</a:t>
            </a:r>
            <a:endParaRPr lang="zh-CN" altLang="en-US" sz="2200" b="1" dirty="0">
              <a:latin typeface="楷体_GB2312" pitchFamily="49" charset="-122"/>
              <a:ea typeface="楷体_GB2312" pitchFamily="49" charset="-122"/>
            </a:endParaRPr>
          </a:p>
        </p:txBody>
      </p:sp>
      <p:cxnSp>
        <p:nvCxnSpPr>
          <p:cNvPr id="6" name="直接箭头连接符 5"/>
          <p:cNvCxnSpPr/>
          <p:nvPr/>
        </p:nvCxnSpPr>
        <p:spPr>
          <a:xfrm flipV="1">
            <a:off x="7019925" y="2187575"/>
            <a:ext cx="0" cy="384175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9" name="TextBox 8"/>
          <p:cNvSpPr txBox="1"/>
          <p:nvPr/>
        </p:nvSpPr>
        <p:spPr>
          <a:xfrm>
            <a:off x="6788150" y="1858963"/>
            <a:ext cx="468313" cy="4302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200" b="1" dirty="0">
                <a:latin typeface="楷体_GB2312" pitchFamily="49" charset="-122"/>
                <a:ea typeface="楷体_GB2312" pitchFamily="49" charset="-122"/>
              </a:rPr>
              <a:t>北</a:t>
            </a:r>
            <a:endParaRPr lang="zh-CN" altLang="en-US" sz="2200" b="1" dirty="0"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3" name="组合 11"/>
          <p:cNvGrpSpPr/>
          <p:nvPr/>
        </p:nvGrpSpPr>
        <p:grpSpPr>
          <a:xfrm>
            <a:off x="3840163" y="2838450"/>
            <a:ext cx="720725" cy="142875"/>
            <a:chOff x="3840812" y="2838010"/>
            <a:chExt cx="720302" cy="144016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3840812" y="2970825"/>
              <a:ext cx="720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V="1">
              <a:off x="4561114" y="2838010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组合 12"/>
          <p:cNvGrpSpPr/>
          <p:nvPr/>
        </p:nvGrpSpPr>
        <p:grpSpPr>
          <a:xfrm>
            <a:off x="4572000" y="2838450"/>
            <a:ext cx="720725" cy="142875"/>
            <a:chOff x="3840812" y="2838010"/>
            <a:chExt cx="720302" cy="144016"/>
          </a:xfrm>
        </p:grpSpPr>
        <p:cxnSp>
          <p:nvCxnSpPr>
            <p:cNvPr id="14" name="直接连接符 13"/>
            <p:cNvCxnSpPr/>
            <p:nvPr/>
          </p:nvCxnSpPr>
          <p:spPr>
            <a:xfrm>
              <a:off x="3840812" y="2970825"/>
              <a:ext cx="720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V="1">
              <a:off x="4561114" y="2838010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组合 15"/>
          <p:cNvGrpSpPr/>
          <p:nvPr/>
        </p:nvGrpSpPr>
        <p:grpSpPr>
          <a:xfrm>
            <a:off x="5292725" y="2841625"/>
            <a:ext cx="719138" cy="142875"/>
            <a:chOff x="3840812" y="2838010"/>
            <a:chExt cx="720302" cy="144016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3840812" y="2970825"/>
              <a:ext cx="720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flipV="1">
              <a:off x="4561114" y="2838010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组合 23"/>
          <p:cNvGrpSpPr/>
          <p:nvPr/>
        </p:nvGrpSpPr>
        <p:grpSpPr>
          <a:xfrm>
            <a:off x="3817938" y="2355850"/>
            <a:ext cx="242887" cy="587375"/>
            <a:chOff x="3817953" y="2355726"/>
            <a:chExt cx="242371" cy="586849"/>
          </a:xfrm>
        </p:grpSpPr>
        <p:cxnSp>
          <p:nvCxnSpPr>
            <p:cNvPr id="22" name="直接连接符 21"/>
            <p:cNvCxnSpPr/>
            <p:nvPr/>
          </p:nvCxnSpPr>
          <p:spPr>
            <a:xfrm flipV="1">
              <a:off x="3817953" y="2355726"/>
              <a:ext cx="11088" cy="5868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等腰三角形 22"/>
            <p:cNvSpPr/>
            <p:nvPr/>
          </p:nvSpPr>
          <p:spPr>
            <a:xfrm rot="5400000">
              <a:off x="3820973" y="2370147"/>
              <a:ext cx="242669" cy="236034"/>
            </a:xfrm>
            <a:prstGeom prst="triangle">
              <a:avLst>
                <a:gd name="adj" fmla="val 47884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0" name="组合 24"/>
          <p:cNvGrpSpPr/>
          <p:nvPr/>
        </p:nvGrpSpPr>
        <p:grpSpPr>
          <a:xfrm flipH="1">
            <a:off x="3203575" y="2844800"/>
            <a:ext cx="576263" cy="144463"/>
            <a:chOff x="3984812" y="2838010"/>
            <a:chExt cx="576302" cy="144016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3984812" y="2970947"/>
              <a:ext cx="576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flipV="1">
              <a:off x="4561114" y="2838010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组合 27"/>
          <p:cNvGrpSpPr/>
          <p:nvPr/>
        </p:nvGrpSpPr>
        <p:grpSpPr>
          <a:xfrm flipH="1">
            <a:off x="2627313" y="2844800"/>
            <a:ext cx="576262" cy="144463"/>
            <a:chOff x="3984812" y="2838010"/>
            <a:chExt cx="576302" cy="144016"/>
          </a:xfrm>
        </p:grpSpPr>
        <p:cxnSp>
          <p:nvCxnSpPr>
            <p:cNvPr id="29" name="直接连接符 28"/>
            <p:cNvCxnSpPr/>
            <p:nvPr/>
          </p:nvCxnSpPr>
          <p:spPr>
            <a:xfrm>
              <a:off x="3984812" y="2970947"/>
              <a:ext cx="576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 flipV="1">
              <a:off x="4561114" y="2838010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组合 30"/>
          <p:cNvGrpSpPr/>
          <p:nvPr/>
        </p:nvGrpSpPr>
        <p:grpSpPr>
          <a:xfrm flipH="1">
            <a:off x="2051050" y="2847975"/>
            <a:ext cx="576263" cy="144463"/>
            <a:chOff x="3984812" y="2838010"/>
            <a:chExt cx="576302" cy="144016"/>
          </a:xfrm>
        </p:grpSpPr>
        <p:cxnSp>
          <p:nvCxnSpPr>
            <p:cNvPr id="32" name="直接连接符 31"/>
            <p:cNvCxnSpPr/>
            <p:nvPr/>
          </p:nvCxnSpPr>
          <p:spPr>
            <a:xfrm>
              <a:off x="3984812" y="2970947"/>
              <a:ext cx="576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4561114" y="2838010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矩形 33"/>
          <p:cNvSpPr/>
          <p:nvPr/>
        </p:nvSpPr>
        <p:spPr>
          <a:xfrm>
            <a:off x="1873250" y="2355850"/>
            <a:ext cx="969963" cy="3698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rgbClr val="000000"/>
                </a:solidFill>
                <a:latin typeface="Arial" panose="020B0604020202020204" pitchFamily="34" charset="0"/>
                <a:ea typeface="楷体_GB2312" pitchFamily="49" charset="-122"/>
              </a:rPr>
              <a:t>55</a:t>
            </a:r>
            <a:r>
              <a:rPr lang="zh-CN" alt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楷体_GB2312" pitchFamily="49" charset="-122"/>
              </a:rPr>
              <a:t>米</a:t>
            </a:r>
            <a:r>
              <a:rPr lang="en-US" altLang="zh-CN" sz="1800" b="1" dirty="0">
                <a:solidFill>
                  <a:srgbClr val="000000"/>
                </a:solidFill>
                <a:latin typeface="Arial" panose="020B0604020202020204" pitchFamily="34" charset="0"/>
                <a:ea typeface="楷体_GB2312" pitchFamily="49" charset="-122"/>
              </a:rPr>
              <a:t>/</a:t>
            </a:r>
            <a:r>
              <a:rPr lang="zh-CN" alt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楷体_GB2312" pitchFamily="49" charset="-122"/>
              </a:rPr>
              <a:t>分</a:t>
            </a:r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5156200" y="2322513"/>
            <a:ext cx="1022350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rgbClr val="000000"/>
                </a:solidFill>
                <a:latin typeface="Arial" panose="020B0604020202020204" pitchFamily="34" charset="0"/>
                <a:ea typeface="楷体_GB2312" pitchFamily="49" charset="-122"/>
              </a:rPr>
              <a:t>60</a:t>
            </a:r>
            <a:r>
              <a:rPr lang="zh-CN" altLang="en-US" sz="1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米</a:t>
            </a:r>
            <a:r>
              <a:rPr lang="en-US" altLang="zh-CN" sz="1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en-US" sz="1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分</a:t>
            </a:r>
            <a:endParaRPr lang="zh-CN" altLang="en-US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6" name="右大括号 35"/>
          <p:cNvSpPr/>
          <p:nvPr/>
        </p:nvSpPr>
        <p:spPr>
          <a:xfrm rot="16200000">
            <a:off x="2266950" y="2427288"/>
            <a:ext cx="144463" cy="576263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右大括号 36"/>
          <p:cNvSpPr/>
          <p:nvPr/>
        </p:nvSpPr>
        <p:spPr>
          <a:xfrm rot="16200000">
            <a:off x="5580063" y="2355850"/>
            <a:ext cx="144463" cy="71913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右大括号 37"/>
          <p:cNvSpPr/>
          <p:nvPr/>
        </p:nvSpPr>
        <p:spPr>
          <a:xfrm rot="5400000">
            <a:off x="3886994" y="1383506"/>
            <a:ext cx="288925" cy="3960813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3708400" y="3508375"/>
            <a:ext cx="649288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楷体_GB2312" pitchFamily="49" charset="-122"/>
              </a:rPr>
              <a:t>？</a:t>
            </a:r>
            <a:r>
              <a:rPr lang="zh-CN" altLang="en-US" sz="1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米</a:t>
            </a:r>
            <a:endParaRPr lang="zh-CN" altLang="en-US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41" name="直接箭头连接符 40"/>
          <p:cNvCxnSpPr/>
          <p:nvPr/>
        </p:nvCxnSpPr>
        <p:spPr>
          <a:xfrm>
            <a:off x="3851275" y="2716213"/>
            <a:ext cx="7921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3970338" y="2378075"/>
            <a:ext cx="881062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张小华</a:t>
            </a:r>
            <a:endParaRPr lang="zh-CN" altLang="en-US" sz="1800" dirty="0">
              <a:latin typeface="Arial" panose="020B0604020202020204" pitchFamily="34" charset="0"/>
            </a:endParaRPr>
          </a:p>
        </p:txBody>
      </p:sp>
      <p:cxnSp>
        <p:nvCxnSpPr>
          <p:cNvPr id="43" name="直接箭头连接符 42"/>
          <p:cNvCxnSpPr/>
          <p:nvPr/>
        </p:nvCxnSpPr>
        <p:spPr>
          <a:xfrm flipH="1">
            <a:off x="3113088" y="2716213"/>
            <a:ext cx="6477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矩形 43"/>
          <p:cNvSpPr/>
          <p:nvPr/>
        </p:nvSpPr>
        <p:spPr>
          <a:xfrm flipH="1">
            <a:off x="3184525" y="2413000"/>
            <a:ext cx="650875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赵丽</a:t>
            </a:r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795963" y="3435350"/>
            <a:ext cx="3175000" cy="1570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b="1" dirty="0">
                <a:latin typeface="Arial" panose="020B0604020202020204" pitchFamily="34" charset="0"/>
              </a:rPr>
              <a:t>  （</a:t>
            </a:r>
            <a:r>
              <a:rPr lang="en-US" altLang="zh-CN" sz="2400" b="1" dirty="0">
                <a:latin typeface="Arial" panose="020B0604020202020204" pitchFamily="34" charset="0"/>
              </a:rPr>
              <a:t>60+55</a:t>
            </a:r>
            <a:r>
              <a:rPr lang="zh-CN" altLang="en-US" sz="2400" b="1" dirty="0">
                <a:latin typeface="Arial" panose="020B0604020202020204" pitchFamily="34" charset="0"/>
              </a:rPr>
              <a:t>）</a:t>
            </a:r>
            <a:r>
              <a:rPr lang="en-US" altLang="zh-CN" sz="2400" b="1" dirty="0">
                <a:latin typeface="Arial" panose="020B0604020202020204" pitchFamily="34" charset="0"/>
                <a:ea typeface="楷体_GB2312" pitchFamily="49" charset="-122"/>
              </a:rPr>
              <a:t>×3</a:t>
            </a:r>
            <a:endParaRPr lang="en-US" altLang="zh-CN" sz="2400" b="1" dirty="0">
              <a:latin typeface="Arial" panose="020B0604020202020204" pitchFamily="34" charset="0"/>
              <a:ea typeface="楷体_GB2312" pitchFamily="49" charset="-122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2400" b="1" dirty="0">
                <a:latin typeface="Arial" panose="020B0604020202020204" pitchFamily="34" charset="0"/>
                <a:ea typeface="楷体_GB2312" pitchFamily="49" charset="-122"/>
              </a:rPr>
              <a:t>= 115×3</a:t>
            </a:r>
            <a:endParaRPr lang="en-US" altLang="zh-CN" sz="2400" b="1" dirty="0">
              <a:latin typeface="Arial" panose="020B0604020202020204" pitchFamily="34" charset="0"/>
              <a:ea typeface="楷体_GB2312" pitchFamily="49" charset="-122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2400" b="1" dirty="0">
                <a:latin typeface="Arial" panose="020B0604020202020204" pitchFamily="34" charset="0"/>
                <a:ea typeface="楷体_GB2312" pitchFamily="49" charset="-122"/>
              </a:rPr>
              <a:t>= 345</a:t>
            </a:r>
            <a:r>
              <a:rPr lang="zh-CN" altLang="en-US" sz="2400" b="1" dirty="0">
                <a:latin typeface="Arial" panose="020B0604020202020204" pitchFamily="34" charset="0"/>
                <a:ea typeface="楷体_GB2312" pitchFamily="49" charset="-122"/>
              </a:rPr>
              <a:t>（米）</a:t>
            </a:r>
            <a:endParaRPr lang="en-US" altLang="zh-CN" sz="2400" b="1" dirty="0">
              <a:latin typeface="Arial" panose="020B0604020202020204" pitchFamily="34" charset="0"/>
              <a:ea typeface="楷体_GB2312" pitchFamily="49" charset="-122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b="1" dirty="0">
                <a:latin typeface="Arial" panose="020B0604020202020204" pitchFamily="34" charset="0"/>
                <a:ea typeface="楷体_GB2312" pitchFamily="49" charset="-122"/>
              </a:rPr>
              <a:t>答：两人相距</a:t>
            </a:r>
            <a:r>
              <a:rPr lang="en-US" altLang="zh-CN" sz="2400" b="1" dirty="0">
                <a:latin typeface="Arial" panose="020B0604020202020204" pitchFamily="34" charset="0"/>
                <a:ea typeface="楷体_GB2312" pitchFamily="49" charset="-122"/>
              </a:rPr>
              <a:t>345</a:t>
            </a:r>
            <a:r>
              <a:rPr lang="zh-CN" altLang="en-US" sz="2400" b="1" dirty="0">
                <a:latin typeface="Arial" panose="020B0604020202020204" pitchFamily="34" charset="0"/>
                <a:ea typeface="楷体_GB2312" pitchFamily="49" charset="-122"/>
              </a:rPr>
              <a:t>米。</a:t>
            </a:r>
            <a:endParaRPr lang="zh-CN" altLang="en-US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  <p:bldP spid="2" grpId="1" animBg="1"/>
      <p:bldP spid="8197" grpId="0"/>
      <p:bldP spid="8199" grpId="0"/>
      <p:bldP spid="34" grpId="0"/>
      <p:bldP spid="35" grpId="0"/>
      <p:bldP spid="36" grpId="0" animBg="1"/>
      <p:bldP spid="37" grpId="0" animBg="1"/>
      <p:bldP spid="38" grpId="0" animBg="1"/>
      <p:bldP spid="39" grpId="0"/>
      <p:bldP spid="42" grpId="0"/>
      <p:bldP spid="44" grpId="0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Box 3"/>
          <p:cNvSpPr txBox="1"/>
          <p:nvPr/>
        </p:nvSpPr>
        <p:spPr>
          <a:xfrm>
            <a:off x="107950" y="957263"/>
            <a:ext cx="8208963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b="1" dirty="0">
                <a:latin typeface="Arial" panose="020B0604020202020204" pitchFamily="34" charset="0"/>
                <a:ea typeface="楷体_GB2312" pitchFamily="49" charset="-122"/>
              </a:rPr>
              <a:t>    王超和李明同时从两地沿一条公路面对面走来。王超的速度是</a:t>
            </a:r>
            <a:r>
              <a:rPr lang="en-US" altLang="zh-CN" sz="2400" b="1" dirty="0">
                <a:latin typeface="Arial" panose="020B0604020202020204" pitchFamily="34" charset="0"/>
                <a:ea typeface="楷体_GB2312" pitchFamily="49" charset="-122"/>
              </a:rPr>
              <a:t>68</a:t>
            </a:r>
            <a:r>
              <a:rPr lang="zh-CN" altLang="en-US" sz="2400" b="1" dirty="0">
                <a:latin typeface="Arial" panose="020B0604020202020204" pitchFamily="34" charset="0"/>
                <a:ea typeface="楷体_GB2312" pitchFamily="49" charset="-122"/>
              </a:rPr>
              <a:t>米</a:t>
            </a:r>
            <a:r>
              <a:rPr lang="en-US" altLang="zh-CN" sz="2400" b="1" dirty="0">
                <a:latin typeface="Arial" panose="020B0604020202020204" pitchFamily="34" charset="0"/>
                <a:ea typeface="楷体_GB2312" pitchFamily="49" charset="-122"/>
              </a:rPr>
              <a:t>/</a:t>
            </a:r>
            <a:r>
              <a:rPr lang="zh-CN" altLang="en-US" sz="2400" b="1" dirty="0">
                <a:latin typeface="Arial" panose="020B0604020202020204" pitchFamily="34" charset="0"/>
                <a:ea typeface="楷体_GB2312" pitchFamily="49" charset="-122"/>
              </a:rPr>
              <a:t>分，李明的速度是 </a:t>
            </a:r>
            <a:r>
              <a:rPr lang="en-US" altLang="zh-CN" sz="2400" b="1" dirty="0">
                <a:latin typeface="Arial" panose="020B0604020202020204" pitchFamily="34" charset="0"/>
                <a:ea typeface="楷体_GB2312" pitchFamily="49" charset="-122"/>
              </a:rPr>
              <a:t>65 </a:t>
            </a:r>
            <a:r>
              <a:rPr lang="zh-CN" altLang="en-US" sz="2400" b="1" dirty="0">
                <a:latin typeface="Arial" panose="020B0604020202020204" pitchFamily="34" charset="0"/>
                <a:ea typeface="楷体_GB2312" pitchFamily="49" charset="-122"/>
              </a:rPr>
              <a:t>米</a:t>
            </a:r>
            <a:r>
              <a:rPr lang="en-US" altLang="zh-CN" sz="2400" b="1" dirty="0">
                <a:latin typeface="Arial" panose="020B0604020202020204" pitchFamily="34" charset="0"/>
                <a:ea typeface="楷体_GB2312" pitchFamily="49" charset="-122"/>
              </a:rPr>
              <a:t>/</a:t>
            </a:r>
            <a:r>
              <a:rPr lang="zh-CN" altLang="en-US" sz="2400" b="1" dirty="0">
                <a:latin typeface="Arial" panose="020B0604020202020204" pitchFamily="34" charset="0"/>
                <a:ea typeface="楷体_GB2312" pitchFamily="49" charset="-122"/>
              </a:rPr>
              <a:t>分，经过</a:t>
            </a:r>
            <a:r>
              <a:rPr lang="en-US" altLang="zh-CN" sz="2400" b="1" dirty="0">
                <a:latin typeface="Arial" panose="020B0604020202020204" pitchFamily="34" charset="0"/>
                <a:ea typeface="楷体_GB2312" pitchFamily="49" charset="-122"/>
              </a:rPr>
              <a:t>6</a:t>
            </a:r>
            <a:r>
              <a:rPr lang="zh-CN" altLang="en-US" sz="2400" b="1" dirty="0">
                <a:latin typeface="Arial" panose="020B0604020202020204" pitchFamily="34" charset="0"/>
                <a:ea typeface="楷体_GB2312" pitchFamily="49" charset="-122"/>
              </a:rPr>
              <a:t>分钟两人相遇。两地间的路程是多少米？</a:t>
            </a:r>
            <a:r>
              <a:rPr lang="zh-CN" altLang="en-US" sz="2400" b="1" dirty="0">
                <a:solidFill>
                  <a:srgbClr val="FF6699"/>
                </a:solidFill>
                <a:latin typeface="Arial" panose="020B0604020202020204" pitchFamily="34" charset="0"/>
                <a:ea typeface="楷体_GB2312" pitchFamily="49" charset="-122"/>
              </a:rPr>
              <a:t>（先画图整理，再解答）</a:t>
            </a:r>
            <a:endParaRPr lang="zh-CN" altLang="en-US" sz="2400" b="1" dirty="0">
              <a:solidFill>
                <a:srgbClr val="FF6699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9219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555625"/>
            <a:ext cx="1403350" cy="3603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椭圆 4"/>
          <p:cNvSpPr/>
          <p:nvPr/>
        </p:nvSpPr>
        <p:spPr>
          <a:xfrm>
            <a:off x="3779838" y="2932113"/>
            <a:ext cx="71438" cy="71438"/>
          </a:xfrm>
          <a:prstGeom prst="ellips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" name="组合 6"/>
          <p:cNvGrpSpPr/>
          <p:nvPr/>
        </p:nvGrpSpPr>
        <p:grpSpPr>
          <a:xfrm>
            <a:off x="3840163" y="2838450"/>
            <a:ext cx="720725" cy="142875"/>
            <a:chOff x="3840812" y="2838010"/>
            <a:chExt cx="720302" cy="144016"/>
          </a:xfrm>
        </p:grpSpPr>
        <p:cxnSp>
          <p:nvCxnSpPr>
            <p:cNvPr id="8" name="直接连接符 7"/>
            <p:cNvCxnSpPr/>
            <p:nvPr/>
          </p:nvCxnSpPr>
          <p:spPr>
            <a:xfrm>
              <a:off x="3840812" y="2970825"/>
              <a:ext cx="720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V="1">
              <a:off x="4561114" y="2838010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组合 9"/>
          <p:cNvGrpSpPr/>
          <p:nvPr/>
        </p:nvGrpSpPr>
        <p:grpSpPr>
          <a:xfrm>
            <a:off x="4572000" y="2838450"/>
            <a:ext cx="720725" cy="142875"/>
            <a:chOff x="3840812" y="2838010"/>
            <a:chExt cx="720302" cy="144016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3840812" y="2970825"/>
              <a:ext cx="720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V="1">
              <a:off x="4561114" y="2838010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组合 12"/>
          <p:cNvGrpSpPr/>
          <p:nvPr/>
        </p:nvGrpSpPr>
        <p:grpSpPr>
          <a:xfrm>
            <a:off x="5292725" y="2841625"/>
            <a:ext cx="719138" cy="142875"/>
            <a:chOff x="3840812" y="2838010"/>
            <a:chExt cx="720302" cy="144016"/>
          </a:xfrm>
        </p:grpSpPr>
        <p:cxnSp>
          <p:nvCxnSpPr>
            <p:cNvPr id="14" name="直接连接符 13"/>
            <p:cNvCxnSpPr/>
            <p:nvPr/>
          </p:nvCxnSpPr>
          <p:spPr>
            <a:xfrm>
              <a:off x="3840812" y="2970825"/>
              <a:ext cx="720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V="1">
              <a:off x="4561114" y="2838010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组合 15"/>
          <p:cNvGrpSpPr/>
          <p:nvPr/>
        </p:nvGrpSpPr>
        <p:grpSpPr>
          <a:xfrm>
            <a:off x="3817938" y="2355850"/>
            <a:ext cx="242887" cy="587375"/>
            <a:chOff x="3817953" y="2355726"/>
            <a:chExt cx="242371" cy="586849"/>
          </a:xfrm>
        </p:grpSpPr>
        <p:cxnSp>
          <p:nvCxnSpPr>
            <p:cNvPr id="17" name="直接连接符 16"/>
            <p:cNvCxnSpPr/>
            <p:nvPr/>
          </p:nvCxnSpPr>
          <p:spPr>
            <a:xfrm flipV="1">
              <a:off x="3817953" y="2355726"/>
              <a:ext cx="11088" cy="5868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等腰三角形 17"/>
            <p:cNvSpPr/>
            <p:nvPr/>
          </p:nvSpPr>
          <p:spPr>
            <a:xfrm rot="5400000">
              <a:off x="3820973" y="2370147"/>
              <a:ext cx="242669" cy="236034"/>
            </a:xfrm>
            <a:prstGeom prst="triangle">
              <a:avLst>
                <a:gd name="adj" fmla="val 47884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0" name="组合 18"/>
          <p:cNvGrpSpPr/>
          <p:nvPr/>
        </p:nvGrpSpPr>
        <p:grpSpPr>
          <a:xfrm flipH="1">
            <a:off x="3203575" y="2844800"/>
            <a:ext cx="576263" cy="144463"/>
            <a:chOff x="3984812" y="2838010"/>
            <a:chExt cx="576302" cy="144016"/>
          </a:xfrm>
        </p:grpSpPr>
        <p:cxnSp>
          <p:nvCxnSpPr>
            <p:cNvPr id="20" name="直接连接符 19"/>
            <p:cNvCxnSpPr/>
            <p:nvPr/>
          </p:nvCxnSpPr>
          <p:spPr>
            <a:xfrm>
              <a:off x="3984812" y="2970947"/>
              <a:ext cx="576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V="1">
              <a:off x="4561114" y="2838010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组合 21"/>
          <p:cNvGrpSpPr/>
          <p:nvPr/>
        </p:nvGrpSpPr>
        <p:grpSpPr>
          <a:xfrm flipH="1">
            <a:off x="2627313" y="2844800"/>
            <a:ext cx="576262" cy="144463"/>
            <a:chOff x="3984812" y="2838010"/>
            <a:chExt cx="576302" cy="144016"/>
          </a:xfrm>
        </p:grpSpPr>
        <p:cxnSp>
          <p:nvCxnSpPr>
            <p:cNvPr id="23" name="直接连接符 22"/>
            <p:cNvCxnSpPr/>
            <p:nvPr/>
          </p:nvCxnSpPr>
          <p:spPr>
            <a:xfrm>
              <a:off x="3984812" y="2970947"/>
              <a:ext cx="576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V="1">
              <a:off x="4561114" y="2838010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组合 24"/>
          <p:cNvGrpSpPr/>
          <p:nvPr/>
        </p:nvGrpSpPr>
        <p:grpSpPr>
          <a:xfrm flipH="1">
            <a:off x="2051050" y="2847975"/>
            <a:ext cx="576263" cy="144463"/>
            <a:chOff x="3984812" y="2838010"/>
            <a:chExt cx="576302" cy="144016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3984812" y="2970947"/>
              <a:ext cx="576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flipV="1">
              <a:off x="4561114" y="2838010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矩形 27"/>
          <p:cNvSpPr/>
          <p:nvPr/>
        </p:nvSpPr>
        <p:spPr>
          <a:xfrm>
            <a:off x="1873250" y="2355850"/>
            <a:ext cx="969963" cy="3698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rgbClr val="000000"/>
                </a:solidFill>
                <a:latin typeface="Arial" panose="020B0604020202020204" pitchFamily="34" charset="0"/>
                <a:ea typeface="楷体_GB2312" pitchFamily="49" charset="-122"/>
              </a:rPr>
              <a:t>65</a:t>
            </a:r>
            <a:r>
              <a:rPr lang="zh-CN" alt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楷体_GB2312" pitchFamily="49" charset="-122"/>
              </a:rPr>
              <a:t>米</a:t>
            </a:r>
            <a:r>
              <a:rPr lang="en-US" altLang="zh-CN" sz="1800" b="1" dirty="0">
                <a:solidFill>
                  <a:srgbClr val="000000"/>
                </a:solidFill>
                <a:latin typeface="Arial" panose="020B0604020202020204" pitchFamily="34" charset="0"/>
                <a:ea typeface="楷体_GB2312" pitchFamily="49" charset="-122"/>
              </a:rPr>
              <a:t>/</a:t>
            </a:r>
            <a:r>
              <a:rPr lang="zh-CN" alt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楷体_GB2312" pitchFamily="49" charset="-122"/>
              </a:rPr>
              <a:t>分</a:t>
            </a:r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5156200" y="2322513"/>
            <a:ext cx="1022350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rgbClr val="000000"/>
                </a:solidFill>
                <a:latin typeface="Arial" panose="020B0604020202020204" pitchFamily="34" charset="0"/>
                <a:ea typeface="楷体_GB2312" pitchFamily="49" charset="-122"/>
              </a:rPr>
              <a:t>68</a:t>
            </a:r>
            <a:r>
              <a:rPr lang="zh-CN" altLang="en-US" sz="1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米</a:t>
            </a:r>
            <a:r>
              <a:rPr lang="en-US" altLang="zh-CN" sz="1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en-US" sz="1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分</a:t>
            </a:r>
            <a:endParaRPr lang="zh-CN" altLang="en-US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0" name="右大括号 29"/>
          <p:cNvSpPr/>
          <p:nvPr/>
        </p:nvSpPr>
        <p:spPr>
          <a:xfrm rot="16200000">
            <a:off x="2266950" y="2427288"/>
            <a:ext cx="144463" cy="576263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右大括号 30"/>
          <p:cNvSpPr/>
          <p:nvPr/>
        </p:nvSpPr>
        <p:spPr>
          <a:xfrm rot="16200000">
            <a:off x="5580063" y="2355850"/>
            <a:ext cx="144463" cy="71913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右大括号 31"/>
          <p:cNvSpPr/>
          <p:nvPr/>
        </p:nvSpPr>
        <p:spPr>
          <a:xfrm rot="5400000">
            <a:off x="4067969" y="-740569"/>
            <a:ext cx="360363" cy="784860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4067175" y="3363913"/>
            <a:ext cx="650875" cy="3698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楷体_GB2312" pitchFamily="49" charset="-122"/>
              </a:rPr>
              <a:t>？</a:t>
            </a:r>
            <a:r>
              <a:rPr lang="zh-CN" altLang="en-US" sz="1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米</a:t>
            </a:r>
            <a:endParaRPr lang="zh-CN" altLang="en-US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34" name="直接箭头连接符 33"/>
          <p:cNvCxnSpPr/>
          <p:nvPr/>
        </p:nvCxnSpPr>
        <p:spPr>
          <a:xfrm>
            <a:off x="360363" y="2716213"/>
            <a:ext cx="6477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395288" y="2355850"/>
            <a:ext cx="649287" cy="3698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李明</a:t>
            </a:r>
            <a:endParaRPr lang="zh-CN" altLang="en-US" sz="1800" dirty="0">
              <a:latin typeface="Arial" panose="020B0604020202020204" pitchFamily="34" charset="0"/>
            </a:endParaRPr>
          </a:p>
        </p:txBody>
      </p:sp>
      <p:cxnSp>
        <p:nvCxnSpPr>
          <p:cNvPr id="36" name="直接箭头连接符 35"/>
          <p:cNvCxnSpPr/>
          <p:nvPr/>
        </p:nvCxnSpPr>
        <p:spPr>
          <a:xfrm flipH="1">
            <a:off x="7308850" y="2643188"/>
            <a:ext cx="827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 flipH="1">
            <a:off x="7524750" y="2284413"/>
            <a:ext cx="649288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王超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19" name="组合 37"/>
          <p:cNvGrpSpPr/>
          <p:nvPr/>
        </p:nvGrpSpPr>
        <p:grpSpPr>
          <a:xfrm>
            <a:off x="6011863" y="2847975"/>
            <a:ext cx="720725" cy="144463"/>
            <a:chOff x="3840812" y="2838010"/>
            <a:chExt cx="720302" cy="144016"/>
          </a:xfrm>
        </p:grpSpPr>
        <p:cxnSp>
          <p:nvCxnSpPr>
            <p:cNvPr id="39" name="直接连接符 38"/>
            <p:cNvCxnSpPr/>
            <p:nvPr/>
          </p:nvCxnSpPr>
          <p:spPr>
            <a:xfrm>
              <a:off x="3840812" y="2970947"/>
              <a:ext cx="720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 flipV="1">
              <a:off x="4561114" y="2838010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40"/>
          <p:cNvGrpSpPr/>
          <p:nvPr/>
        </p:nvGrpSpPr>
        <p:grpSpPr>
          <a:xfrm>
            <a:off x="6732588" y="2847975"/>
            <a:ext cx="719137" cy="144463"/>
            <a:chOff x="3840812" y="2838010"/>
            <a:chExt cx="720302" cy="144016"/>
          </a:xfrm>
        </p:grpSpPr>
        <p:cxnSp>
          <p:nvCxnSpPr>
            <p:cNvPr id="42" name="直接连接符 41"/>
            <p:cNvCxnSpPr/>
            <p:nvPr/>
          </p:nvCxnSpPr>
          <p:spPr>
            <a:xfrm>
              <a:off x="3840812" y="2970947"/>
              <a:ext cx="720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V="1">
              <a:off x="4561114" y="2838010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组合 43"/>
          <p:cNvGrpSpPr/>
          <p:nvPr/>
        </p:nvGrpSpPr>
        <p:grpSpPr>
          <a:xfrm>
            <a:off x="7451725" y="2847975"/>
            <a:ext cx="720725" cy="144463"/>
            <a:chOff x="3840812" y="2838010"/>
            <a:chExt cx="720302" cy="144016"/>
          </a:xfrm>
        </p:grpSpPr>
        <p:cxnSp>
          <p:nvCxnSpPr>
            <p:cNvPr id="45" name="直接连接符 44"/>
            <p:cNvCxnSpPr/>
            <p:nvPr/>
          </p:nvCxnSpPr>
          <p:spPr>
            <a:xfrm>
              <a:off x="3840812" y="2970947"/>
              <a:ext cx="720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V="1">
              <a:off x="4561114" y="2838010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16" name="组合 46"/>
          <p:cNvGrpSpPr/>
          <p:nvPr/>
        </p:nvGrpSpPr>
        <p:grpSpPr>
          <a:xfrm flipH="1">
            <a:off x="1476375" y="2847975"/>
            <a:ext cx="576263" cy="144463"/>
            <a:chOff x="3984812" y="2838010"/>
            <a:chExt cx="576302" cy="144016"/>
          </a:xfrm>
        </p:grpSpPr>
        <p:cxnSp>
          <p:nvCxnSpPr>
            <p:cNvPr id="48" name="直接连接符 47"/>
            <p:cNvCxnSpPr/>
            <p:nvPr/>
          </p:nvCxnSpPr>
          <p:spPr>
            <a:xfrm>
              <a:off x="3984812" y="2970947"/>
              <a:ext cx="576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 flipV="1">
              <a:off x="4561114" y="2838010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17" name="组合 49"/>
          <p:cNvGrpSpPr/>
          <p:nvPr/>
        </p:nvGrpSpPr>
        <p:grpSpPr>
          <a:xfrm flipH="1">
            <a:off x="900113" y="2847975"/>
            <a:ext cx="576262" cy="144463"/>
            <a:chOff x="3984812" y="2838010"/>
            <a:chExt cx="576302" cy="144016"/>
          </a:xfrm>
        </p:grpSpPr>
        <p:cxnSp>
          <p:nvCxnSpPr>
            <p:cNvPr id="51" name="直接连接符 50"/>
            <p:cNvCxnSpPr/>
            <p:nvPr/>
          </p:nvCxnSpPr>
          <p:spPr>
            <a:xfrm>
              <a:off x="3984812" y="2970947"/>
              <a:ext cx="576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V="1">
              <a:off x="4561114" y="2838010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18" name="组合 52"/>
          <p:cNvGrpSpPr/>
          <p:nvPr/>
        </p:nvGrpSpPr>
        <p:grpSpPr>
          <a:xfrm flipH="1">
            <a:off x="323850" y="2844800"/>
            <a:ext cx="576263" cy="142875"/>
            <a:chOff x="3984812" y="2838010"/>
            <a:chExt cx="576302" cy="144016"/>
          </a:xfrm>
        </p:grpSpPr>
        <p:cxnSp>
          <p:nvCxnSpPr>
            <p:cNvPr id="54" name="直接连接符 53"/>
            <p:cNvCxnSpPr/>
            <p:nvPr/>
          </p:nvCxnSpPr>
          <p:spPr>
            <a:xfrm>
              <a:off x="3984812" y="2970825"/>
              <a:ext cx="5763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/>
          </p:nvCxnSpPr>
          <p:spPr>
            <a:xfrm flipV="1">
              <a:off x="4561114" y="2838010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4913313" y="3436938"/>
            <a:ext cx="4103687" cy="15700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b="1" dirty="0">
                <a:latin typeface="Arial" panose="020B0604020202020204" pitchFamily="34" charset="0"/>
              </a:rPr>
              <a:t>  （</a:t>
            </a:r>
            <a:r>
              <a:rPr lang="en-US" altLang="zh-CN" sz="2400" b="1" dirty="0">
                <a:latin typeface="Arial" panose="020B0604020202020204" pitchFamily="34" charset="0"/>
              </a:rPr>
              <a:t>68+65</a:t>
            </a:r>
            <a:r>
              <a:rPr lang="zh-CN" altLang="en-US" sz="2400" b="1" dirty="0">
                <a:latin typeface="Arial" panose="020B0604020202020204" pitchFamily="34" charset="0"/>
              </a:rPr>
              <a:t>）</a:t>
            </a:r>
            <a:r>
              <a:rPr lang="en-US" altLang="zh-CN" sz="2400" b="1" dirty="0">
                <a:latin typeface="Arial" panose="020B0604020202020204" pitchFamily="34" charset="0"/>
                <a:ea typeface="楷体_GB2312" pitchFamily="49" charset="-122"/>
              </a:rPr>
              <a:t>×6</a:t>
            </a:r>
            <a:endParaRPr lang="en-US" altLang="zh-CN" sz="2400" b="1" dirty="0">
              <a:latin typeface="Arial" panose="020B0604020202020204" pitchFamily="34" charset="0"/>
              <a:ea typeface="楷体_GB2312" pitchFamily="49" charset="-122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2400" b="1" dirty="0">
                <a:latin typeface="Arial" panose="020B0604020202020204" pitchFamily="34" charset="0"/>
                <a:ea typeface="楷体_GB2312" pitchFamily="49" charset="-122"/>
              </a:rPr>
              <a:t>= 133×6</a:t>
            </a:r>
            <a:endParaRPr lang="en-US" altLang="zh-CN" sz="2400" b="1" dirty="0">
              <a:latin typeface="Arial" panose="020B0604020202020204" pitchFamily="34" charset="0"/>
              <a:ea typeface="楷体_GB2312" pitchFamily="49" charset="-122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2400" b="1" dirty="0">
                <a:latin typeface="Arial" panose="020B0604020202020204" pitchFamily="34" charset="0"/>
                <a:ea typeface="楷体_GB2312" pitchFamily="49" charset="-122"/>
              </a:rPr>
              <a:t>= 798</a:t>
            </a:r>
            <a:r>
              <a:rPr lang="zh-CN" altLang="en-US" sz="2400" b="1" dirty="0">
                <a:latin typeface="Arial" panose="020B0604020202020204" pitchFamily="34" charset="0"/>
                <a:ea typeface="楷体_GB2312" pitchFamily="49" charset="-122"/>
              </a:rPr>
              <a:t>（米）</a:t>
            </a:r>
            <a:endParaRPr lang="en-US" altLang="zh-CN" sz="2400" b="1" dirty="0">
              <a:latin typeface="Arial" panose="020B0604020202020204" pitchFamily="34" charset="0"/>
              <a:ea typeface="楷体_GB2312" pitchFamily="49" charset="-122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b="1" dirty="0">
                <a:latin typeface="Arial" panose="020B0604020202020204" pitchFamily="34" charset="0"/>
                <a:ea typeface="楷体_GB2312" pitchFamily="49" charset="-122"/>
              </a:rPr>
              <a:t>答：两地间的路程是</a:t>
            </a:r>
            <a:r>
              <a:rPr lang="en-US" altLang="zh-CN" sz="2400" b="1" dirty="0">
                <a:latin typeface="Arial" panose="020B0604020202020204" pitchFamily="34" charset="0"/>
                <a:ea typeface="楷体_GB2312" pitchFamily="49" charset="-122"/>
              </a:rPr>
              <a:t>798</a:t>
            </a:r>
            <a:r>
              <a:rPr lang="zh-CN" altLang="en-US" sz="2400" b="1" dirty="0">
                <a:latin typeface="Arial" panose="020B0604020202020204" pitchFamily="34" charset="0"/>
                <a:ea typeface="楷体_GB2312" pitchFamily="49" charset="-122"/>
              </a:rPr>
              <a:t>米。</a:t>
            </a:r>
            <a:endParaRPr lang="zh-CN" altLang="en-US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9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28" grpId="0"/>
      <p:bldP spid="29" grpId="0"/>
      <p:bldP spid="30" grpId="0" animBg="1"/>
      <p:bldP spid="31" grpId="0" animBg="1"/>
      <p:bldP spid="32" grpId="0" animBg="1"/>
      <p:bldP spid="33" grpId="0"/>
      <p:bldP spid="35" grpId="0"/>
      <p:bldP spid="37" grpId="0"/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686</Words>
  <Application>WPS 演示</Application>
  <PresentationFormat>全屏显示(16:9)</PresentationFormat>
  <Paragraphs>115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Arial</vt:lpstr>
      <vt:lpstr>宋体</vt:lpstr>
      <vt:lpstr>Wingdings</vt:lpstr>
      <vt:lpstr>Calibri</vt:lpstr>
      <vt:lpstr>Arial Unicode MS</vt:lpstr>
      <vt:lpstr>楷体_GB2312</vt:lpstr>
      <vt:lpstr>新宋体</vt:lpstr>
      <vt:lpstr>微软雅黑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wlcxx</dc:creator>
  <cp:lastModifiedBy>Administrator</cp:lastModifiedBy>
  <cp:revision>134</cp:revision>
  <dcterms:created xsi:type="dcterms:W3CDTF">2016-01-22T00:23:30Z</dcterms:created>
  <dcterms:modified xsi:type="dcterms:W3CDTF">2018-05-21T03:41:40Z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2052-10.1.0.7346</vt:lpwstr>
  </property>
</Properties>
</file>