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87" r:id="rId5"/>
    <p:sldId id="282" r:id="rId6"/>
    <p:sldId id="283" r:id="rId7"/>
    <p:sldId id="342" r:id="rId8"/>
    <p:sldId id="284" r:id="rId9"/>
    <p:sldId id="301" r:id="rId10"/>
    <p:sldId id="312" r:id="rId11"/>
    <p:sldId id="303" r:id="rId12"/>
    <p:sldId id="290" r:id="rId13"/>
    <p:sldId id="293" r:id="rId14"/>
    <p:sldId id="305" r:id="rId15"/>
    <p:sldId id="274" r:id="rId16"/>
    <p:sldId id="262" r:id="rId17"/>
    <p:sldId id="277" r:id="rId18"/>
    <p:sldId id="276" r:id="rId19"/>
    <p:sldId id="297" r:id="rId20"/>
    <p:sldId id="294" r:id="rId21"/>
    <p:sldId id="299" r:id="rId22"/>
    <p:sldId id="310" r:id="rId23"/>
    <p:sldId id="278" r:id="rId24"/>
    <p:sldId id="296" r:id="rId25"/>
    <p:sldId id="298" r:id="rId26"/>
    <p:sldId id="306" r:id="rId27"/>
    <p:sldId id="295" r:id="rId28"/>
    <p:sldId id="307" r:id="rId29"/>
    <p:sldId id="269" r:id="rId30"/>
  </p:sldIdLst>
  <p:sldSz cx="9144000" cy="6858000" type="screen4x3"/>
  <p:notesSz cx="6858000" cy="9144000"/>
  <p:defaultTextStyle>
    <a:defPPr>
      <a:defRPr lang="zh-CN"/>
    </a:defPPr>
    <a:lvl1pPr marL="0" lvl="0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ctr" defTabSz="914400" eaLnBrk="1" fontAlgn="base" latinLnBrk="0" hangingPunct="1">
      <a:lnSpc>
        <a:spcPct val="135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86" y="-108"/>
      </p:cViewPr>
      <p:guideLst>
        <p:guide orient="horz" pos="2129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35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file:///I:\&#21098;&#26525;&#30340;&#23398;&#38382;\yuzhongmanbu.mp3" TargetMode="External"/><Relationship Id="rId2" Type="http://schemas.openxmlformats.org/officeDocument/2006/relationships/audio" Target="file:///I:\&#21098;&#26525;&#30340;&#23398;&#38382;\yuzhongmanbu.mp3" TargetMode="Externa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内容占位符 3075" descr="课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080" name="标题 3079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sz="6000" b="1" dirty="0">
                <a:solidFill>
                  <a:srgbClr val="FF0000"/>
                </a:solidFill>
                <a:ea typeface="楷体_GB2312" panose="02010609030101010101" pitchFamily="49" charset="-122"/>
              </a:rPr>
              <a:t>26  </a:t>
            </a:r>
            <a:r>
              <a:rPr lang="zh-CN" altLang="en-US" sz="6000" b="1" dirty="0">
                <a:solidFill>
                  <a:srgbClr val="FF0000"/>
                </a:solidFill>
                <a:ea typeface="楷体_GB2312" panose="02010609030101010101" pitchFamily="49" charset="-122"/>
              </a:rPr>
              <a:t>剪 枝 的 学 问</a:t>
            </a:r>
            <a:endParaRPr lang="zh-CN" altLang="en-US" sz="6000" b="1" dirty="0">
              <a:solidFill>
                <a:srgbClr val="FF0000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1" name="图片 45060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3" name="文本框 45062"/>
          <p:cNvSpPr txBox="1"/>
          <p:nvPr/>
        </p:nvSpPr>
        <p:spPr>
          <a:xfrm>
            <a:off x="323850" y="260350"/>
            <a:ext cx="8820150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接着，王大伯抚摸着那些留下的枝条，充满信心的说：“来年就靠它们结桃子啰！”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5064" name="直接连接符 45063"/>
          <p:cNvSpPr/>
          <p:nvPr/>
        </p:nvSpPr>
        <p:spPr>
          <a:xfrm>
            <a:off x="395288" y="1989138"/>
            <a:ext cx="20161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066" name="矩形 45065"/>
          <p:cNvSpPr/>
          <p:nvPr/>
        </p:nvSpPr>
        <p:spPr>
          <a:xfrm>
            <a:off x="250825" y="2997200"/>
            <a:ext cx="8569325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en-US" altLang="zh-CN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剪去这些枝条，来年真的能长出更多更大的桃子吗？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5" name="图片 48134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矩形 48131"/>
          <p:cNvSpPr/>
          <p:nvPr/>
        </p:nvSpPr>
        <p:spPr>
          <a:xfrm>
            <a:off x="107950" y="4806950"/>
            <a:ext cx="8569325" cy="157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剪去这些枝条，来年真的能长出更多更大的桃子吗？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8134" name="矩形 48133"/>
          <p:cNvSpPr/>
          <p:nvPr/>
        </p:nvSpPr>
        <p:spPr>
          <a:xfrm>
            <a:off x="107950" y="1638300"/>
            <a:ext cx="8569325" cy="3303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你别看这根枝条长得粗壮，其实它只吸收营养，不结果实。这种枝条不剪掉，到了春天就会疯长起来，把许多养分夺走。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algn="l">
              <a:lnSpc>
                <a:spcPct val="135000"/>
              </a:lnSpc>
            </a:pPr>
            <a:endParaRPr lang="zh-CN" altLang="en-US" sz="12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algn="l">
              <a:lnSpc>
                <a:spcPct val="135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来年就靠它们结桃子啰！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8136" name="矩形 48135"/>
          <p:cNvSpPr/>
          <p:nvPr/>
        </p:nvSpPr>
        <p:spPr>
          <a:xfrm>
            <a:off x="107950" y="188913"/>
            <a:ext cx="9144000" cy="157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王大伯，您怎么啦？干吗要把这些好好的枝条剪掉呢？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2" name="文本框 63491"/>
          <p:cNvSpPr txBox="1"/>
          <p:nvPr/>
        </p:nvSpPr>
        <p:spPr>
          <a:xfrm>
            <a:off x="539750" y="549275"/>
            <a:ext cx="8208963" cy="25590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en-US" altLang="zh-CN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我”第二次、第三次到桃园看到了什么？用          画下来；想到了什么？用             画下来。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3493" name="直接连接符 63492"/>
          <p:cNvSpPr/>
          <p:nvPr/>
        </p:nvSpPr>
        <p:spPr>
          <a:xfrm>
            <a:off x="2698750" y="2060575"/>
            <a:ext cx="13684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3497" name="图片 63496" descr="230839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613" y="2060575"/>
            <a:ext cx="2016125" cy="1411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9" name="图片 28678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1" name="标题 28680"/>
          <p:cNvSpPr>
            <a:spLocks noGrp="1"/>
          </p:cNvSpPr>
          <p:nvPr>
            <p:ph type="ctrTitle"/>
          </p:nvPr>
        </p:nvSpPr>
        <p:spPr>
          <a:xfrm>
            <a:off x="541338" y="115888"/>
            <a:ext cx="8062912" cy="5111750"/>
          </a:xfrm>
          <a:ln/>
        </p:spPr>
        <p:txBody>
          <a:bodyPr anchor="ctr"/>
          <a:p>
            <a:pPr algn="l" defTabSz="914400"/>
            <a:r>
              <a:rPr lang="zh-CN" altLang="en-US" sz="44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4400" b="1" kern="1200" baseline="0" dirty="0">
                <a:latin typeface="Arial" panose="020B0604020202020204" pitchFamily="34" charset="0"/>
                <a:ea typeface="楷体_GB2312" panose="02010609030101010101" pitchFamily="49" charset="-122"/>
              </a:rPr>
              <a:t>春天到了，桃花开了，王大伯的桃园红云片片。浓郁的花香引来了无数的蜜蜂，它们欢天喜地地在花间飞舞。我和小伙伴们在桃园奔跑着，嬉戏着。看着满树的桃花，我盼望着这朵朵桃花能早日变成又大又甜的桃子。</a:t>
            </a:r>
            <a:endParaRPr lang="zh-CN" altLang="en-US" sz="4400" b="1" kern="1200" baseline="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8684" name="直接连接符 28683"/>
          <p:cNvSpPr/>
          <p:nvPr/>
        </p:nvSpPr>
        <p:spPr>
          <a:xfrm>
            <a:off x="1692275" y="1052513"/>
            <a:ext cx="676751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5" name="直接连接符 28684"/>
          <p:cNvSpPr/>
          <p:nvPr/>
        </p:nvSpPr>
        <p:spPr>
          <a:xfrm>
            <a:off x="755650" y="1700213"/>
            <a:ext cx="756126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6" name="直接连接符 28685"/>
          <p:cNvSpPr/>
          <p:nvPr/>
        </p:nvSpPr>
        <p:spPr>
          <a:xfrm>
            <a:off x="755650" y="2420938"/>
            <a:ext cx="76327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7" name="直接连接符 28686"/>
          <p:cNvSpPr/>
          <p:nvPr/>
        </p:nvSpPr>
        <p:spPr>
          <a:xfrm>
            <a:off x="755650" y="3068638"/>
            <a:ext cx="396081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5" name="图片 1229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yuzhongmanb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350" y="62372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50" name="图片 31749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7000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7" name="图片 30726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5000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2" name="图片 53251" descr="88cd050ac121ccb9d0581bb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6" name="图片 49155" descr="Msg20040314141200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0"/>
            <a:ext cx="9217025" cy="688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图片 55297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标题 55298"/>
          <p:cNvSpPr>
            <a:spLocks noGrp="1"/>
          </p:cNvSpPr>
          <p:nvPr>
            <p:ph type="ctrTitle"/>
          </p:nvPr>
        </p:nvSpPr>
        <p:spPr>
          <a:xfrm>
            <a:off x="541338" y="115888"/>
            <a:ext cx="8062912" cy="5111750"/>
          </a:xfrm>
          <a:ln/>
        </p:spPr>
        <p:txBody>
          <a:bodyPr anchor="ctr"/>
          <a:p>
            <a:pPr algn="l" defTabSz="914400"/>
            <a:r>
              <a:rPr lang="zh-CN" altLang="en-US" sz="44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4400" b="1" kern="1200" baseline="0" dirty="0">
                <a:latin typeface="Arial" panose="020B0604020202020204" pitchFamily="34" charset="0"/>
                <a:ea typeface="楷体_GB2312" panose="02010609030101010101" pitchFamily="49" charset="-122"/>
              </a:rPr>
              <a:t>春天到了，桃花开了，王大伯的桃园红云片片。浓郁的花香引来了无数的蜜蜂，它们欢天喜地地在花间飞舞。</a:t>
            </a:r>
            <a:endParaRPr lang="zh-CN" altLang="en-US" sz="4400" b="1" kern="1200" baseline="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92" name="图片 41991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矩形 41989"/>
          <p:cNvSpPr/>
          <p:nvPr/>
        </p:nvSpPr>
        <p:spPr>
          <a:xfrm>
            <a:off x="395923" y="1427480"/>
            <a:ext cx="8351837" cy="43586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algn="l">
              <a:lnSpc>
                <a:spcPct val="100000"/>
              </a:lnSpc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去年冬季的一天，“我”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走进桃园，看到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，我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；听了王大伯的解释我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4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春天到了，“我”又到桃园，看到了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　          　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，我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4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暑假里，“我”再到桃园，看到了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　            　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，我</a:t>
            </a:r>
            <a:r>
              <a:rPr lang="zh-CN" altLang="en-US" sz="40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6650" y="1908175"/>
            <a:ext cx="2019300" cy="831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一脸疑惑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7920" y="2506345"/>
            <a:ext cx="2019300" cy="831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将信将疑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4525" y="3777615"/>
            <a:ext cx="2019300" cy="831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充满期望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8620" y="4981575"/>
            <a:ext cx="2019300" cy="831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又惊又喜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9295" y="1248410"/>
            <a:ext cx="2019300" cy="831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满怀好奇</a:t>
            </a:r>
            <a:endParaRPr lang="zh-CN" altLang="en-US" sz="36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6" name="矩形 69635"/>
          <p:cNvSpPr/>
          <p:nvPr/>
        </p:nvSpPr>
        <p:spPr>
          <a:xfrm>
            <a:off x="250825" y="-26987"/>
            <a:ext cx="8820150" cy="1901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看着满树的桃花，我盼望着这朵朵桃花能早日变成又大又甜的桃子。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69637" name="图片 69636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37013"/>
            <a:ext cx="4067175" cy="282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8" name="图片 69637" descr="Msg200403141412008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113"/>
            <a:ext cx="9144000" cy="496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6" name="图片 32775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37013"/>
            <a:ext cx="4067175" cy="282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7" name="标题 32776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424862" cy="5759450"/>
          </a:xfrm>
          <a:ln/>
        </p:spPr>
        <p:txBody>
          <a:bodyPr anchor="ctr"/>
          <a:p>
            <a:pPr algn="l" defTabSz="914400"/>
            <a:r>
              <a:rPr lang="zh-CN" altLang="en-US" sz="48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4400" b="1" kern="1200" baseline="0" dirty="0">
                <a:latin typeface="Arial" panose="020B0604020202020204" pitchFamily="34" charset="0"/>
                <a:ea typeface="楷体_GB2312" panose="02010609030101010101" pitchFamily="49" charset="-122"/>
              </a:rPr>
              <a:t>暑假里，我又一次走进王大伯的桃园。啊，只见一棵棵桃树上挂满了桃子。桃子成熟了，一个个光鲜红润，仿佛胖娃娃的脸蛋。我又惊又喜，不禁想起王大伯去年剪枝时说的那番话，还真有道理呢！</a:t>
            </a:r>
            <a:endParaRPr lang="zh-CN" altLang="en-US" sz="4400" b="1" kern="1200" baseline="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2779" name="直接连接符 32778"/>
          <p:cNvSpPr/>
          <p:nvPr/>
        </p:nvSpPr>
        <p:spPr>
          <a:xfrm>
            <a:off x="3276600" y="2133600"/>
            <a:ext cx="504031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0" name="直接连接符 32779"/>
          <p:cNvSpPr/>
          <p:nvPr/>
        </p:nvSpPr>
        <p:spPr>
          <a:xfrm>
            <a:off x="539750" y="2781300"/>
            <a:ext cx="338455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2" name="直接连接符 32781"/>
          <p:cNvSpPr/>
          <p:nvPr/>
        </p:nvSpPr>
        <p:spPr>
          <a:xfrm>
            <a:off x="4427538" y="2781300"/>
            <a:ext cx="381635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3" name="直接连接符 32782"/>
          <p:cNvSpPr/>
          <p:nvPr/>
        </p:nvSpPr>
        <p:spPr>
          <a:xfrm>
            <a:off x="539750" y="3500438"/>
            <a:ext cx="770413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4" name="直接连接符 32783"/>
          <p:cNvSpPr/>
          <p:nvPr/>
        </p:nvSpPr>
        <p:spPr>
          <a:xfrm>
            <a:off x="539750" y="4149725"/>
            <a:ext cx="71913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8" name="图片 52227" descr="200708020845359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6" name="图片 54275" descr="000ae65753ee0bce569f0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245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矩形 54276"/>
          <p:cNvSpPr/>
          <p:nvPr/>
        </p:nvSpPr>
        <p:spPr>
          <a:xfrm>
            <a:off x="5724525" y="44450"/>
            <a:ext cx="3455988" cy="584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啊，只见一棵棵桃树上挂满了桃子。桃子成熟了，一个个光鲜红润，仿佛胖娃娃的脸蛋。</a:t>
            </a:r>
            <a:endParaRPr lang="zh-CN" altLang="en-US" sz="4000" b="1" dirty="0">
              <a:solidFill>
                <a:schemeClr val="tx2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图片 64513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37013"/>
            <a:ext cx="4067175" cy="282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标题 64514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8424863" cy="3384550"/>
          </a:xfrm>
          <a:ln/>
        </p:spPr>
        <p:txBody>
          <a:bodyPr anchor="ctr"/>
          <a:p>
            <a:pPr algn="l" defTabSz="914400"/>
            <a:r>
              <a:rPr lang="zh-CN" altLang="en-US" sz="4400" b="1" kern="1200" baseline="0" dirty="0">
                <a:latin typeface="Arial" panose="020B0604020202020204" pitchFamily="34" charset="0"/>
                <a:ea typeface="楷体_GB2312" panose="02010609030101010101" pitchFamily="49" charset="-122"/>
              </a:rPr>
              <a:t>我</a:t>
            </a:r>
            <a:r>
              <a:rPr lang="zh-CN" alt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又惊又喜</a:t>
            </a:r>
            <a:r>
              <a:rPr lang="zh-CN" altLang="en-US" sz="4400" b="1" kern="1200" baseline="0" dirty="0">
                <a:latin typeface="Arial" panose="020B0604020202020204" pitchFamily="34" charset="0"/>
                <a:ea typeface="楷体_GB2312" panose="02010609030101010101" pitchFamily="49" charset="-122"/>
              </a:rPr>
              <a:t>，不禁想起王大伯去年剪枝时说的那番话，还真有道理呢！</a:t>
            </a:r>
            <a:endParaRPr lang="zh-CN" altLang="en-US" sz="4400" b="1" kern="1200" baseline="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4516" name="直接连接符 64515"/>
          <p:cNvSpPr/>
          <p:nvPr/>
        </p:nvSpPr>
        <p:spPr>
          <a:xfrm>
            <a:off x="3779838" y="2349500"/>
            <a:ext cx="172878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81" name="图片 50180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矩形 50179"/>
          <p:cNvSpPr/>
          <p:nvPr/>
        </p:nvSpPr>
        <p:spPr>
          <a:xfrm>
            <a:off x="250825" y="260350"/>
            <a:ext cx="8569325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你别看这根枝条长得粗壮，其实它只吸收营养，不结果实。这种枝条不剪掉，到了春天就会疯长起来，把许多养分夺走。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0182" name="矩形 50181"/>
          <p:cNvSpPr/>
          <p:nvPr/>
        </p:nvSpPr>
        <p:spPr>
          <a:xfrm>
            <a:off x="468313" y="2997200"/>
            <a:ext cx="8675687" cy="31416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20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联系王大伯的话，填一填：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b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剪掉</a:t>
            </a:r>
            <a:r>
              <a:rPr lang="zh-CN" altLang="en-US" sz="3600" b="1" u="sng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，是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为了</a:t>
            </a:r>
            <a:r>
              <a:rPr lang="zh-CN" altLang="en-US" sz="3600" b="1" u="sng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lang="zh-CN" altLang="en-US" sz="36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36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0183" name="矩形 50182"/>
          <p:cNvSpPr/>
          <p:nvPr/>
        </p:nvSpPr>
        <p:spPr>
          <a:xfrm>
            <a:off x="3779838" y="3068638"/>
            <a:ext cx="36734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>
              <a:lnSpc>
                <a:spcPct val="100000"/>
              </a:lnSpc>
            </a:pPr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剪枝的学问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0" name="文本框 65539"/>
          <p:cNvSpPr txBox="1"/>
          <p:nvPr/>
        </p:nvSpPr>
        <p:spPr>
          <a:xfrm>
            <a:off x="179388" y="765175"/>
            <a:ext cx="8785225" cy="305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3600" b="1" dirty="0">
                <a:latin typeface="Arial" panose="020B0604020202020204" pitchFamily="34" charset="0"/>
                <a:ea typeface="楷体_GB2312" panose="02010609030101010101" pitchFamily="49" charset="-122"/>
              </a:rPr>
              <a:t>王大伯种的桃子远近闻名，吸引了大量的游客，你作为桃园小导游，该怎样向游客介绍王大伯的桃园以及他剪枝的学问呢？</a:t>
            </a:r>
            <a:endParaRPr lang="zh-CN" altLang="en-US" sz="36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65541" name="图片 65540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标题 23554"/>
          <p:cNvSpPr>
            <a:spLocks noGrp="1"/>
          </p:cNvSpPr>
          <p:nvPr>
            <p:ph type="ctrTitle"/>
          </p:nvPr>
        </p:nvSpPr>
        <p:spPr>
          <a:xfrm>
            <a:off x="900113" y="476250"/>
            <a:ext cx="7775575" cy="3960813"/>
          </a:xfrm>
          <a:ln/>
        </p:spPr>
        <p:txBody>
          <a:bodyPr anchor="ctr"/>
          <a:p>
            <a:pPr algn="l" defTabSz="914400"/>
            <a:r>
              <a:rPr lang="en-US" altLang="zh-CN" sz="4800" b="1" kern="1200" baseline="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48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生活就是一本书，到处有学问，只要我们处处留心生活，善于观察思考，做生活中的有心人，就能成为生活中有学问的人。</a:t>
            </a:r>
            <a:endParaRPr lang="zh-CN" altLang="en-US" sz="4800" b="1" kern="1200" baseline="0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23556" name="图片 23555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矩形 36867"/>
          <p:cNvSpPr/>
          <p:nvPr/>
        </p:nvSpPr>
        <p:spPr>
          <a:xfrm>
            <a:off x="0" y="1700213"/>
            <a:ext cx="8823325" cy="2287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王大伯是远近闻名的种桃能手，他家树上结的桃子总是那么大，那么甜。</a:t>
            </a:r>
            <a:endParaRPr lang="zh-CN" altLang="en-US" sz="4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36870" name="图片 36869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矩形 37890"/>
          <p:cNvSpPr/>
          <p:nvPr/>
        </p:nvSpPr>
        <p:spPr>
          <a:xfrm>
            <a:off x="-3175" y="1700213"/>
            <a:ext cx="8823325" cy="2287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王大伯是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远近闻名</a:t>
            </a:r>
            <a:r>
              <a:rPr lang="zh-CN" altLang="en-US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的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种桃能手</a:t>
            </a:r>
            <a:r>
              <a:rPr lang="zh-CN" altLang="en-US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，他家树上结的桃子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总是那么大，那么甜。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37894" name="图片 37893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矩形 36867"/>
          <p:cNvSpPr/>
          <p:nvPr/>
        </p:nvSpPr>
        <p:spPr>
          <a:xfrm>
            <a:off x="0" y="1700213"/>
            <a:ext cx="8823325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去年冬季的一天，我满怀好奇地走进桃园，只见王大伯和几位叔叔正忙着剪枝。</a:t>
            </a:r>
            <a:endParaRPr lang="zh-CN" altLang="en-US" sz="4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6870" name="图片 36869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21" name="图片 38920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文本框 38915"/>
          <p:cNvSpPr txBox="1"/>
          <p:nvPr/>
        </p:nvSpPr>
        <p:spPr>
          <a:xfrm>
            <a:off x="684213" y="836613"/>
            <a:ext cx="799147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en-US" altLang="zh-CN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咔嚓、咔嚓”，随着剪刀挥舞，一根根枝条被剪了下来。</a:t>
            </a:r>
            <a:endParaRPr lang="zh-CN" altLang="en-US" sz="4000" b="1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684213" y="837248"/>
            <a:ext cx="8134350" cy="1310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咔嚓、咔嚓”，随着剪刀挥舞，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一根根枝条被剪了下来。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8923" name="矩形 38922"/>
          <p:cNvSpPr/>
          <p:nvPr/>
        </p:nvSpPr>
        <p:spPr>
          <a:xfrm>
            <a:off x="395288" y="2997200"/>
            <a:ext cx="85693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我着急地问：“王大伯，您怎么啦？干吗要把这些好好的枝条剪掉呢？”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8924" name="矩形 38923"/>
          <p:cNvSpPr/>
          <p:nvPr/>
        </p:nvSpPr>
        <p:spPr>
          <a:xfrm>
            <a:off x="900113" y="2997200"/>
            <a:ext cx="14414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0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着急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1"/>
      <p:bldP spid="38923" grpId="0"/>
      <p:bldP spid="389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图片 59393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矩形 59394"/>
          <p:cNvSpPr/>
          <p:nvPr/>
        </p:nvSpPr>
        <p:spPr>
          <a:xfrm>
            <a:off x="250825" y="260350"/>
            <a:ext cx="8569325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你别看这根枝条长得粗壮，其实它只吸收营养，不结果实。这种枝条不剪掉，到了春天就会疯长起来，把许多养分夺走。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9398" name="矩形 59397"/>
          <p:cNvSpPr/>
          <p:nvPr/>
        </p:nvSpPr>
        <p:spPr>
          <a:xfrm>
            <a:off x="0" y="2276475"/>
            <a:ext cx="9144000" cy="31416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20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剪掉</a:t>
            </a:r>
            <a:r>
              <a:rPr lang="zh-CN" altLang="en-US" sz="4000" b="1" u="sng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</a:t>
            </a:r>
            <a:r>
              <a:rPr lang="zh-CN" altLang="en-US" sz="4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，是因为</a:t>
            </a:r>
            <a:r>
              <a:rPr lang="zh-CN" altLang="en-US" sz="4000" b="1" u="sng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</a:t>
            </a:r>
            <a:r>
              <a:rPr lang="zh-CN" altLang="en-US" sz="4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lang="zh-CN" altLang="en-US" sz="36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36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9399" name="图片 59398" descr="1240129110EGrQIP2d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838" y="5729288"/>
            <a:ext cx="1512887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1" name="图片 59400" descr="1240129110EGrQIP2d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7038" y="5729288"/>
            <a:ext cx="1512887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图片 59401" descr="1240129110EGrQIP2d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7263" y="5729288"/>
            <a:ext cx="1512887" cy="1128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71681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矩形 71682"/>
          <p:cNvSpPr/>
          <p:nvPr/>
        </p:nvSpPr>
        <p:spPr>
          <a:xfrm>
            <a:off x="250825" y="260350"/>
            <a:ext cx="8569325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你别看这根枝条长得粗壮，其实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它只吸收营养，不结果实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。这种枝条不剪掉，到了春天就会疯长起来，把许多养分夺走。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71684" name="图片 71683" descr="1240129110EGrQIP2d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5" y="5589588"/>
            <a:ext cx="1512888" cy="1128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61441" descr="01300000009843120756542513460_s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37000"/>
            <a:ext cx="4211638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矩形 61442"/>
          <p:cNvSpPr/>
          <p:nvPr/>
        </p:nvSpPr>
        <p:spPr>
          <a:xfrm>
            <a:off x="250825" y="260350"/>
            <a:ext cx="8569325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35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你别看这根枝条长得粗壮，其实它只吸收营养，不结果实。这种枝条不剪掉，到了春天就会疯长起来，把许多养分夺走。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1445" name="直接连接符 61444"/>
          <p:cNvSpPr/>
          <p:nvPr/>
        </p:nvSpPr>
        <p:spPr>
          <a:xfrm>
            <a:off x="4427538" y="2852738"/>
            <a:ext cx="108108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46" name="直接连接符 61445"/>
          <p:cNvSpPr/>
          <p:nvPr/>
        </p:nvSpPr>
        <p:spPr>
          <a:xfrm>
            <a:off x="6948488" y="2852738"/>
            <a:ext cx="13684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47" name="直接连接符 61446"/>
          <p:cNvSpPr/>
          <p:nvPr/>
        </p:nvSpPr>
        <p:spPr>
          <a:xfrm>
            <a:off x="395288" y="3716338"/>
            <a:ext cx="194468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1448" name="图片 61447" descr="1240129110EGrQIP2d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5" y="5589588"/>
            <a:ext cx="1512888" cy="1128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WPS 演示</Application>
  <PresentationFormat>在屏幕上显示</PresentationFormat>
  <Paragraphs>75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楷体_GB2312</vt:lpstr>
      <vt:lpstr>微软雅黑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2ndSpAcE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剪枝的学问</dc:title>
  <dc:creator>Image</dc:creator>
  <cp:lastModifiedBy>jiangying</cp:lastModifiedBy>
  <cp:revision>86</cp:revision>
  <dcterms:created xsi:type="dcterms:W3CDTF">2005-06-15T08:37:08Z</dcterms:created>
  <dcterms:modified xsi:type="dcterms:W3CDTF">2017-06-07T00:10:44Z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